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3" r:id="rId1"/>
  </p:sldMasterIdLst>
  <p:notesMasterIdLst>
    <p:notesMasterId r:id="rId22"/>
  </p:notesMasterIdLst>
  <p:sldIdLst>
    <p:sldId id="449" r:id="rId2"/>
    <p:sldId id="467" r:id="rId3"/>
    <p:sldId id="415" r:id="rId4"/>
    <p:sldId id="447" r:id="rId5"/>
    <p:sldId id="469" r:id="rId6"/>
    <p:sldId id="468" r:id="rId7"/>
    <p:sldId id="446" r:id="rId8"/>
    <p:sldId id="445" r:id="rId9"/>
    <p:sldId id="448" r:id="rId10"/>
    <p:sldId id="457" r:id="rId11"/>
    <p:sldId id="458" r:id="rId12"/>
    <p:sldId id="459" r:id="rId13"/>
    <p:sldId id="450" r:id="rId14"/>
    <p:sldId id="460" r:id="rId15"/>
    <p:sldId id="462" r:id="rId16"/>
    <p:sldId id="463" r:id="rId17"/>
    <p:sldId id="464" r:id="rId18"/>
    <p:sldId id="426" r:id="rId19"/>
    <p:sldId id="466" r:id="rId20"/>
    <p:sldId id="46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3BC828"/>
    <a:srgbClr val="FF3300"/>
    <a:srgbClr val="FF0000"/>
    <a:srgbClr val="0070C0"/>
    <a:srgbClr val="00B050"/>
    <a:srgbClr val="72BFC5"/>
    <a:srgbClr val="CEEAB0"/>
    <a:srgbClr val="A365D1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32" autoAdjust="0"/>
    <p:restoredTop sz="94660"/>
  </p:normalViewPr>
  <p:slideViewPr>
    <p:cSldViewPr snapToGrid="0">
      <p:cViewPr varScale="1">
        <p:scale>
          <a:sx n="74" d="100"/>
          <a:sy n="74" d="100"/>
        </p:scale>
        <p:origin x="25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7149DF-1936-4419-8DB2-6AF11CC4F906}" type="doc">
      <dgm:prSet loTypeId="urn:microsoft.com/office/officeart/2008/layout/VerticalCurvedList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026679CC-17D8-4B3B-A1AA-D385210B2DF0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>
            <a:buFont typeface="+mj-lt"/>
            <a:buNone/>
          </a:pPr>
          <a:r>
            <a:rPr lang="en-US" sz="2400" b="0" dirty="0" err="1" smtClean="0">
              <a:solidFill>
                <a:srgbClr val="FF0000"/>
              </a:solidFill>
              <a:latin typeface="Cooper Black" panose="0208090404030B020404" pitchFamily="18" charset="0"/>
            </a:rPr>
            <a:t>Kapasitas</a:t>
          </a:r>
          <a:r>
            <a:rPr lang="en-US" sz="2400" b="0" dirty="0" smtClean="0">
              <a:solidFill>
                <a:srgbClr val="FF0000"/>
              </a:solidFill>
              <a:latin typeface="Cooper Black" panose="0208090404030B020404" pitchFamily="18" charset="0"/>
            </a:rPr>
            <a:t> </a:t>
          </a:r>
          <a:r>
            <a:rPr lang="en-US" sz="2400" b="0" dirty="0" err="1" smtClean="0">
              <a:solidFill>
                <a:srgbClr val="FF0000"/>
              </a:solidFill>
              <a:latin typeface="Cooper Black" panose="0208090404030B020404" pitchFamily="18" charset="0"/>
            </a:rPr>
            <a:t>Lembaga</a:t>
          </a:r>
          <a:r>
            <a:rPr lang="en-US" sz="2400" b="0" dirty="0" smtClean="0">
              <a:solidFill>
                <a:srgbClr val="FF0000"/>
              </a:solidFill>
              <a:latin typeface="Cooper Black" panose="0208090404030B020404" pitchFamily="18" charset="0"/>
            </a:rPr>
            <a:t> </a:t>
          </a:r>
          <a:r>
            <a:rPr lang="en-US" sz="2400" b="0" dirty="0" err="1" smtClean="0">
              <a:solidFill>
                <a:srgbClr val="FF0000"/>
              </a:solidFill>
              <a:latin typeface="Cooper Black" panose="0208090404030B020404" pitchFamily="18" charset="0"/>
            </a:rPr>
            <a:t>Kemasyarakatan</a:t>
          </a:r>
          <a:r>
            <a:rPr lang="en-US" sz="2400" b="0" dirty="0" smtClean="0">
              <a:solidFill>
                <a:srgbClr val="FF0000"/>
              </a:solidFill>
              <a:latin typeface="Cooper Black" panose="0208090404030B020404" pitchFamily="18" charset="0"/>
            </a:rPr>
            <a:t> di </a:t>
          </a:r>
          <a:r>
            <a:rPr lang="en-US" sz="2400" b="0" dirty="0" err="1" smtClean="0">
              <a:solidFill>
                <a:srgbClr val="FF0000"/>
              </a:solidFill>
              <a:latin typeface="Cooper Black" panose="0208090404030B020404" pitchFamily="18" charset="0"/>
            </a:rPr>
            <a:t>Desa</a:t>
          </a:r>
          <a:endParaRPr lang="en-ID" sz="1800" b="0" dirty="0">
            <a:latin typeface="Cooper Black" panose="0208090404030B020404" pitchFamily="18" charset="0"/>
          </a:endParaRPr>
        </a:p>
      </dgm:t>
    </dgm:pt>
    <dgm:pt modelId="{FE89E62A-A876-4035-B82B-C70776DA924D}" type="parTrans" cxnId="{BAC80EDE-0E12-40C7-8FCF-61E171A3F073}">
      <dgm:prSet/>
      <dgm:spPr/>
      <dgm:t>
        <a:bodyPr/>
        <a:lstStyle/>
        <a:p>
          <a:endParaRPr lang="en-ID"/>
        </a:p>
      </dgm:t>
    </dgm:pt>
    <dgm:pt modelId="{70B11A81-6B33-48CD-BB32-8496BCB0E922}" type="sibTrans" cxnId="{BAC80EDE-0E12-40C7-8FCF-61E171A3F073}">
      <dgm:prSet/>
      <dgm:spPr/>
      <dgm:t>
        <a:bodyPr/>
        <a:lstStyle/>
        <a:p>
          <a:endParaRPr lang="en-ID"/>
        </a:p>
      </dgm:t>
    </dgm:pt>
    <dgm:pt modelId="{70C9A81D-471E-491F-B76E-3BE1C4732F6B}">
      <dgm:prSet phldrT="[Text]" custT="1"/>
      <dgm:spPr/>
      <dgm:t>
        <a:bodyPr/>
        <a:lstStyle/>
        <a:p>
          <a:pPr algn="ctr">
            <a:spcAft>
              <a:spcPts val="0"/>
            </a:spcAft>
            <a:buFont typeface="+mj-lt"/>
            <a:buNone/>
          </a:pPr>
          <a:r>
            <a:rPr lang="en-ID" sz="2000" b="0" dirty="0" err="1" smtClean="0">
              <a:solidFill>
                <a:srgbClr val="FF0000"/>
              </a:solidFill>
              <a:latin typeface="Cooper Black" panose="0208090404030B020404" pitchFamily="18" charset="0"/>
            </a:rPr>
            <a:t>Kapasitas</a:t>
          </a:r>
          <a:r>
            <a:rPr lang="en-ID" sz="2000" b="0" dirty="0" smtClean="0">
              <a:solidFill>
                <a:srgbClr val="FF0000"/>
              </a:solidFill>
              <a:latin typeface="Cooper Black" panose="0208090404030B020404" pitchFamily="18" charset="0"/>
            </a:rPr>
            <a:t>  </a:t>
          </a:r>
          <a:r>
            <a:rPr lang="en-ID" sz="2000" b="0" dirty="0" err="1" smtClean="0">
              <a:solidFill>
                <a:srgbClr val="FF0000"/>
              </a:solidFill>
              <a:latin typeface="Cooper Black" panose="0208090404030B020404" pitchFamily="18" charset="0"/>
            </a:rPr>
            <a:t>Lembaga</a:t>
          </a:r>
          <a:r>
            <a:rPr lang="en-ID" sz="2000" b="0" dirty="0" smtClean="0">
              <a:solidFill>
                <a:srgbClr val="FF0000"/>
              </a:solidFill>
              <a:latin typeface="Cooper Black" panose="0208090404030B020404" pitchFamily="18" charset="0"/>
            </a:rPr>
            <a:t> </a:t>
          </a:r>
          <a:r>
            <a:rPr lang="en-ID" sz="2000" b="0" dirty="0" err="1" smtClean="0">
              <a:solidFill>
                <a:srgbClr val="FF0000"/>
              </a:solidFill>
              <a:latin typeface="Cooper Black" panose="0208090404030B020404" pitchFamily="18" charset="0"/>
            </a:rPr>
            <a:t>Ekonomi</a:t>
          </a:r>
          <a:r>
            <a:rPr lang="en-ID" sz="2000" b="0" dirty="0" smtClean="0">
              <a:solidFill>
                <a:srgbClr val="FF0000"/>
              </a:solidFill>
              <a:latin typeface="Cooper Black" panose="0208090404030B020404" pitchFamily="18" charset="0"/>
            </a:rPr>
            <a:t> di </a:t>
          </a:r>
          <a:r>
            <a:rPr lang="en-ID" sz="2000" b="0" dirty="0" err="1" smtClean="0">
              <a:solidFill>
                <a:srgbClr val="FF0000"/>
              </a:solidFill>
              <a:latin typeface="Cooper Black" panose="0208090404030B020404" pitchFamily="18" charset="0"/>
            </a:rPr>
            <a:t>Desa</a:t>
          </a:r>
          <a:endParaRPr lang="en-ID" sz="2000" b="0" dirty="0">
            <a:solidFill>
              <a:srgbClr val="FF0000"/>
            </a:solidFill>
            <a:latin typeface="Cooper Black" panose="0208090404030B020404" pitchFamily="18" charset="0"/>
          </a:endParaRPr>
        </a:p>
      </dgm:t>
    </dgm:pt>
    <dgm:pt modelId="{0D4A2C06-D723-4A1E-88B8-42CE4C3B3CD5}" type="parTrans" cxnId="{8F00E110-6835-46E2-9F5B-B328EA3E2CEE}">
      <dgm:prSet/>
      <dgm:spPr/>
      <dgm:t>
        <a:bodyPr/>
        <a:lstStyle/>
        <a:p>
          <a:endParaRPr lang="en-ID"/>
        </a:p>
      </dgm:t>
    </dgm:pt>
    <dgm:pt modelId="{94B31900-C3AF-47B4-B627-B012C0983B91}" type="sibTrans" cxnId="{8F00E110-6835-46E2-9F5B-B328EA3E2CEE}">
      <dgm:prSet/>
      <dgm:spPr/>
      <dgm:t>
        <a:bodyPr/>
        <a:lstStyle/>
        <a:p>
          <a:endParaRPr lang="en-ID"/>
        </a:p>
      </dgm:t>
    </dgm:pt>
    <dgm:pt modelId="{CE3303A6-D3B7-4ECC-A7B3-E69B828DBCE5}">
      <dgm:prSet phldrT="[Text]" custT="1"/>
      <dgm:spPr>
        <a:solidFill>
          <a:srgbClr val="FFC000"/>
        </a:solidFill>
      </dgm:spPr>
      <dgm:t>
        <a:bodyPr/>
        <a:lstStyle/>
        <a:p>
          <a:pPr algn="ctr">
            <a:spcAft>
              <a:spcPts val="0"/>
            </a:spcAft>
            <a:buFont typeface="+mj-lt"/>
            <a:buNone/>
          </a:pPr>
          <a:r>
            <a:rPr lang="en-ID" sz="2400" b="0" dirty="0" err="1" smtClean="0">
              <a:solidFill>
                <a:srgbClr val="FF0000"/>
              </a:solidFill>
              <a:latin typeface="Cooper Black" panose="0208090404030B020404" pitchFamily="18" charset="0"/>
            </a:rPr>
            <a:t>Kapasitas</a:t>
          </a:r>
          <a:r>
            <a:rPr lang="en-ID" sz="2400" b="0" dirty="0" smtClean="0">
              <a:solidFill>
                <a:srgbClr val="FF0000"/>
              </a:solidFill>
              <a:latin typeface="Cooper Black" panose="0208090404030B020404" pitchFamily="18" charset="0"/>
            </a:rPr>
            <a:t> </a:t>
          </a:r>
          <a:r>
            <a:rPr lang="en-ID" sz="2400" b="0" dirty="0" err="1" smtClean="0">
              <a:solidFill>
                <a:srgbClr val="FF0000"/>
              </a:solidFill>
              <a:latin typeface="Cooper Black" panose="0208090404030B020404" pitchFamily="18" charset="0"/>
            </a:rPr>
            <a:t>Pemerintah</a:t>
          </a:r>
          <a:r>
            <a:rPr lang="en-ID" sz="2400" b="0" dirty="0" smtClean="0">
              <a:solidFill>
                <a:srgbClr val="FF0000"/>
              </a:solidFill>
              <a:latin typeface="Cooper Black" panose="0208090404030B020404" pitchFamily="18" charset="0"/>
            </a:rPr>
            <a:t> </a:t>
          </a:r>
          <a:r>
            <a:rPr lang="en-ID" sz="2400" b="0" dirty="0" err="1" smtClean="0">
              <a:solidFill>
                <a:srgbClr val="FF0000"/>
              </a:solidFill>
              <a:latin typeface="Cooper Black" panose="0208090404030B020404" pitchFamily="18" charset="0"/>
            </a:rPr>
            <a:t>Desa</a:t>
          </a:r>
          <a:endParaRPr lang="en-ID" sz="2800" b="0" dirty="0">
            <a:solidFill>
              <a:srgbClr val="FF0000"/>
            </a:solidFill>
            <a:latin typeface="Cooper Black" panose="0208090404030B020404" pitchFamily="18" charset="0"/>
          </a:endParaRPr>
        </a:p>
      </dgm:t>
    </dgm:pt>
    <dgm:pt modelId="{004FA9D9-FE2D-49EB-A069-427E7D0C50F2}" type="sibTrans" cxnId="{47DD8C86-B0B8-4BC3-AD80-349A0739A891}">
      <dgm:prSet/>
      <dgm:spPr/>
      <dgm:t>
        <a:bodyPr/>
        <a:lstStyle/>
        <a:p>
          <a:endParaRPr lang="en-ID"/>
        </a:p>
      </dgm:t>
    </dgm:pt>
    <dgm:pt modelId="{AE38217B-459A-4ADD-A53D-302783CB1CD0}" type="parTrans" cxnId="{47DD8C86-B0B8-4BC3-AD80-349A0739A891}">
      <dgm:prSet/>
      <dgm:spPr/>
      <dgm:t>
        <a:bodyPr/>
        <a:lstStyle/>
        <a:p>
          <a:endParaRPr lang="en-ID"/>
        </a:p>
      </dgm:t>
    </dgm:pt>
    <dgm:pt modelId="{39641CA7-C347-412A-A388-08D830FDD8CF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>
            <a:buFont typeface="+mj-lt"/>
            <a:buNone/>
          </a:pPr>
          <a:r>
            <a:rPr lang="en-US" sz="2400" b="0" dirty="0" smtClean="0">
              <a:solidFill>
                <a:srgbClr val="FF0000"/>
              </a:solidFill>
              <a:latin typeface="Cooper Black" panose="0208090404030B020404" pitchFamily="18" charset="0"/>
            </a:rPr>
            <a:t>INDEKS DESA MEMBANGUN</a:t>
          </a:r>
        </a:p>
      </dgm:t>
    </dgm:pt>
    <dgm:pt modelId="{15890C4F-B31C-414A-8F6B-4152C94DCFA5}" type="sibTrans" cxnId="{008A888D-4EFE-41C5-A651-55B417866B0D}">
      <dgm:prSet/>
      <dgm:spPr/>
      <dgm:t>
        <a:bodyPr/>
        <a:lstStyle/>
        <a:p>
          <a:endParaRPr lang="en-ID"/>
        </a:p>
      </dgm:t>
    </dgm:pt>
    <dgm:pt modelId="{DF0770BC-8A21-4AE6-A96E-469811FD3909}" type="parTrans" cxnId="{008A888D-4EFE-41C5-A651-55B417866B0D}">
      <dgm:prSet/>
      <dgm:spPr/>
      <dgm:t>
        <a:bodyPr/>
        <a:lstStyle/>
        <a:p>
          <a:endParaRPr lang="en-ID"/>
        </a:p>
      </dgm:t>
    </dgm:pt>
    <dgm:pt modelId="{37F4D277-5BF2-4A22-884A-B067205C2963}" type="pres">
      <dgm:prSet presAssocID="{1B7149DF-1936-4419-8DB2-6AF11CC4F90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76BE219-256E-46A7-AA2A-9D181B2EB648}" type="pres">
      <dgm:prSet presAssocID="{1B7149DF-1936-4419-8DB2-6AF11CC4F906}" presName="Name1" presStyleCnt="0"/>
      <dgm:spPr/>
    </dgm:pt>
    <dgm:pt modelId="{4BA193F4-AD8F-455D-900C-D1391BAB5E93}" type="pres">
      <dgm:prSet presAssocID="{1B7149DF-1936-4419-8DB2-6AF11CC4F906}" presName="cycle" presStyleCnt="0"/>
      <dgm:spPr/>
    </dgm:pt>
    <dgm:pt modelId="{B8770BDE-0F36-4039-BA6A-1E8041A257E9}" type="pres">
      <dgm:prSet presAssocID="{1B7149DF-1936-4419-8DB2-6AF11CC4F906}" presName="srcNode" presStyleLbl="node1" presStyleIdx="0" presStyleCnt="4"/>
      <dgm:spPr/>
    </dgm:pt>
    <dgm:pt modelId="{D6F8D238-E19D-4ABE-8784-003862EE5D79}" type="pres">
      <dgm:prSet presAssocID="{1B7149DF-1936-4419-8DB2-6AF11CC4F906}" presName="conn" presStyleLbl="parChTrans1D2" presStyleIdx="0" presStyleCnt="1"/>
      <dgm:spPr/>
      <dgm:t>
        <a:bodyPr/>
        <a:lstStyle/>
        <a:p>
          <a:endParaRPr lang="en-US"/>
        </a:p>
      </dgm:t>
    </dgm:pt>
    <dgm:pt modelId="{A2B08DB2-9C5A-492B-9773-33C7BF8700F1}" type="pres">
      <dgm:prSet presAssocID="{1B7149DF-1936-4419-8DB2-6AF11CC4F906}" presName="extraNode" presStyleLbl="node1" presStyleIdx="0" presStyleCnt="4"/>
      <dgm:spPr/>
    </dgm:pt>
    <dgm:pt modelId="{3EBC08E9-CCFF-4FD9-B6E4-ACDA822F2286}" type="pres">
      <dgm:prSet presAssocID="{1B7149DF-1936-4419-8DB2-6AF11CC4F906}" presName="dstNode" presStyleLbl="node1" presStyleIdx="0" presStyleCnt="4"/>
      <dgm:spPr/>
    </dgm:pt>
    <dgm:pt modelId="{796059B1-1EBB-459A-B667-64549F818E8E}" type="pres">
      <dgm:prSet presAssocID="{026679CC-17D8-4B3B-A1AA-D385210B2DF0}" presName="text_1" presStyleLbl="node1" presStyleIdx="0" presStyleCnt="4" custScaleY="1133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E22E0-382E-4C49-9967-AB3C73780A4F}" type="pres">
      <dgm:prSet presAssocID="{026679CC-17D8-4B3B-A1AA-D385210B2DF0}" presName="accent_1" presStyleCnt="0"/>
      <dgm:spPr/>
    </dgm:pt>
    <dgm:pt modelId="{ABB172DD-DB9E-454C-AA95-7EF28042373E}" type="pres">
      <dgm:prSet presAssocID="{026679CC-17D8-4B3B-A1AA-D385210B2DF0}" presName="accentRepeatNode" presStyleLbl="solidFgAcc1" presStyleIdx="0" presStyleCnt="4"/>
      <dgm:spPr/>
    </dgm:pt>
    <dgm:pt modelId="{6A40F86B-3F2B-4C6F-A82C-6ACA7376F020}" type="pres">
      <dgm:prSet presAssocID="{70C9A81D-471E-491F-B76E-3BE1C4732F6B}" presName="text_2" presStyleLbl="node1" presStyleIdx="1" presStyleCnt="4" custScaleY="1163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BAD4B0-0185-4A43-9393-41AABE4D3B33}" type="pres">
      <dgm:prSet presAssocID="{70C9A81D-471E-491F-B76E-3BE1C4732F6B}" presName="accent_2" presStyleCnt="0"/>
      <dgm:spPr/>
    </dgm:pt>
    <dgm:pt modelId="{52F95781-3FE9-4A8D-B025-448225699737}" type="pres">
      <dgm:prSet presAssocID="{70C9A81D-471E-491F-B76E-3BE1C4732F6B}" presName="accentRepeatNode" presStyleLbl="solidFgAcc1" presStyleIdx="1" presStyleCnt="4"/>
      <dgm:spPr/>
    </dgm:pt>
    <dgm:pt modelId="{278B6791-1E08-49AA-8EA3-BBC95AE17AB6}" type="pres">
      <dgm:prSet presAssocID="{CE3303A6-D3B7-4ECC-A7B3-E69B828DBCE5}" presName="text_3" presStyleLbl="node1" presStyleIdx="2" presStyleCnt="4" custScaleY="1189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7CB11B-BCBD-485E-B8F0-4CB421172E8B}" type="pres">
      <dgm:prSet presAssocID="{CE3303A6-D3B7-4ECC-A7B3-E69B828DBCE5}" presName="accent_3" presStyleCnt="0"/>
      <dgm:spPr/>
    </dgm:pt>
    <dgm:pt modelId="{B51FADF7-81EE-4859-90E5-2BE281C2AAE9}" type="pres">
      <dgm:prSet presAssocID="{CE3303A6-D3B7-4ECC-A7B3-E69B828DBCE5}" presName="accentRepeatNode" presStyleLbl="solidFgAcc1" presStyleIdx="2" presStyleCnt="4"/>
      <dgm:spPr/>
    </dgm:pt>
    <dgm:pt modelId="{1FC0115B-7F09-4DC2-8841-5CE2EDA8C0BA}" type="pres">
      <dgm:prSet presAssocID="{39641CA7-C347-412A-A388-08D830FDD8CF}" presName="text_4" presStyleLbl="node1" presStyleIdx="3" presStyleCnt="4" custScaleY="128574" custLinFactNeighborX="5463" custLinFactNeighborY="-5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304806-A741-4745-A055-F5DB7B30C24C}" type="pres">
      <dgm:prSet presAssocID="{39641CA7-C347-412A-A388-08D830FDD8CF}" presName="accent_4" presStyleCnt="0"/>
      <dgm:spPr/>
    </dgm:pt>
    <dgm:pt modelId="{BC4DCCFF-3F95-47AD-BB5D-455CB54F9CEE}" type="pres">
      <dgm:prSet presAssocID="{39641CA7-C347-412A-A388-08D830FDD8CF}" presName="accentRepeatNode" presStyleLbl="solidFgAcc1" presStyleIdx="3" presStyleCnt="4"/>
      <dgm:spPr/>
    </dgm:pt>
  </dgm:ptLst>
  <dgm:cxnLst>
    <dgm:cxn modelId="{BAC80EDE-0E12-40C7-8FCF-61E171A3F073}" srcId="{1B7149DF-1936-4419-8DB2-6AF11CC4F906}" destId="{026679CC-17D8-4B3B-A1AA-D385210B2DF0}" srcOrd="0" destOrd="0" parTransId="{FE89E62A-A876-4035-B82B-C70776DA924D}" sibTransId="{70B11A81-6B33-48CD-BB32-8496BCB0E922}"/>
    <dgm:cxn modelId="{8F00E110-6835-46E2-9F5B-B328EA3E2CEE}" srcId="{1B7149DF-1936-4419-8DB2-6AF11CC4F906}" destId="{70C9A81D-471E-491F-B76E-3BE1C4732F6B}" srcOrd="1" destOrd="0" parTransId="{0D4A2C06-D723-4A1E-88B8-42CE4C3B3CD5}" sibTransId="{94B31900-C3AF-47B4-B627-B012C0983B91}"/>
    <dgm:cxn modelId="{E448B569-BD10-44D1-A0D5-8CBDA1653E7D}" type="presOf" srcId="{026679CC-17D8-4B3B-A1AA-D385210B2DF0}" destId="{796059B1-1EBB-459A-B667-64549F818E8E}" srcOrd="0" destOrd="0" presId="urn:microsoft.com/office/officeart/2008/layout/VerticalCurvedList"/>
    <dgm:cxn modelId="{D894BE4E-425C-486F-A4AB-8DB120CF568E}" type="presOf" srcId="{70B11A81-6B33-48CD-BB32-8496BCB0E922}" destId="{D6F8D238-E19D-4ABE-8784-003862EE5D79}" srcOrd="0" destOrd="0" presId="urn:microsoft.com/office/officeart/2008/layout/VerticalCurvedList"/>
    <dgm:cxn modelId="{F1BC8E39-182C-4CE2-A372-AC30FE9B21F6}" type="presOf" srcId="{39641CA7-C347-412A-A388-08D830FDD8CF}" destId="{1FC0115B-7F09-4DC2-8841-5CE2EDA8C0BA}" srcOrd="0" destOrd="0" presId="urn:microsoft.com/office/officeart/2008/layout/VerticalCurvedList"/>
    <dgm:cxn modelId="{1EB42C81-E235-4ADB-9FD2-3473972D502B}" type="presOf" srcId="{CE3303A6-D3B7-4ECC-A7B3-E69B828DBCE5}" destId="{278B6791-1E08-49AA-8EA3-BBC95AE17AB6}" srcOrd="0" destOrd="0" presId="urn:microsoft.com/office/officeart/2008/layout/VerticalCurvedList"/>
    <dgm:cxn modelId="{008A888D-4EFE-41C5-A651-55B417866B0D}" srcId="{1B7149DF-1936-4419-8DB2-6AF11CC4F906}" destId="{39641CA7-C347-412A-A388-08D830FDD8CF}" srcOrd="3" destOrd="0" parTransId="{DF0770BC-8A21-4AE6-A96E-469811FD3909}" sibTransId="{15890C4F-B31C-414A-8F6B-4152C94DCFA5}"/>
    <dgm:cxn modelId="{56F5859C-D703-495B-9A2F-94ACE007B33C}" type="presOf" srcId="{1B7149DF-1936-4419-8DB2-6AF11CC4F906}" destId="{37F4D277-5BF2-4A22-884A-B067205C2963}" srcOrd="0" destOrd="0" presId="urn:microsoft.com/office/officeart/2008/layout/VerticalCurvedList"/>
    <dgm:cxn modelId="{47DD8C86-B0B8-4BC3-AD80-349A0739A891}" srcId="{1B7149DF-1936-4419-8DB2-6AF11CC4F906}" destId="{CE3303A6-D3B7-4ECC-A7B3-E69B828DBCE5}" srcOrd="2" destOrd="0" parTransId="{AE38217B-459A-4ADD-A53D-302783CB1CD0}" sibTransId="{004FA9D9-FE2D-49EB-A069-427E7D0C50F2}"/>
    <dgm:cxn modelId="{41A48282-A574-4A32-A916-528A4A1335F0}" type="presOf" srcId="{70C9A81D-471E-491F-B76E-3BE1C4732F6B}" destId="{6A40F86B-3F2B-4C6F-A82C-6ACA7376F020}" srcOrd="0" destOrd="0" presId="urn:microsoft.com/office/officeart/2008/layout/VerticalCurvedList"/>
    <dgm:cxn modelId="{009D01F0-CCFC-48F6-AD18-51D8FF99BBDF}" type="presParOf" srcId="{37F4D277-5BF2-4A22-884A-B067205C2963}" destId="{776BE219-256E-46A7-AA2A-9D181B2EB648}" srcOrd="0" destOrd="0" presId="urn:microsoft.com/office/officeart/2008/layout/VerticalCurvedList"/>
    <dgm:cxn modelId="{1A0D5EFA-D2D1-4A3E-9EDD-5C7F31BC4C4D}" type="presParOf" srcId="{776BE219-256E-46A7-AA2A-9D181B2EB648}" destId="{4BA193F4-AD8F-455D-900C-D1391BAB5E93}" srcOrd="0" destOrd="0" presId="urn:microsoft.com/office/officeart/2008/layout/VerticalCurvedList"/>
    <dgm:cxn modelId="{1C364DFB-3936-4F68-9ED6-E98F1EAACCEC}" type="presParOf" srcId="{4BA193F4-AD8F-455D-900C-D1391BAB5E93}" destId="{B8770BDE-0F36-4039-BA6A-1E8041A257E9}" srcOrd="0" destOrd="0" presId="urn:microsoft.com/office/officeart/2008/layout/VerticalCurvedList"/>
    <dgm:cxn modelId="{352D8A09-C084-4087-ABBA-9C9F43F4597F}" type="presParOf" srcId="{4BA193F4-AD8F-455D-900C-D1391BAB5E93}" destId="{D6F8D238-E19D-4ABE-8784-003862EE5D79}" srcOrd="1" destOrd="0" presId="urn:microsoft.com/office/officeart/2008/layout/VerticalCurvedList"/>
    <dgm:cxn modelId="{00C2C03B-185A-454A-B2B8-C540B8F6F586}" type="presParOf" srcId="{4BA193F4-AD8F-455D-900C-D1391BAB5E93}" destId="{A2B08DB2-9C5A-492B-9773-33C7BF8700F1}" srcOrd="2" destOrd="0" presId="urn:microsoft.com/office/officeart/2008/layout/VerticalCurvedList"/>
    <dgm:cxn modelId="{A1E4F93E-F82E-44A0-8628-09D50E8C97BF}" type="presParOf" srcId="{4BA193F4-AD8F-455D-900C-D1391BAB5E93}" destId="{3EBC08E9-CCFF-4FD9-B6E4-ACDA822F2286}" srcOrd="3" destOrd="0" presId="urn:microsoft.com/office/officeart/2008/layout/VerticalCurvedList"/>
    <dgm:cxn modelId="{FB929A9E-B46C-4732-B8CF-DB53003BE9A6}" type="presParOf" srcId="{776BE219-256E-46A7-AA2A-9D181B2EB648}" destId="{796059B1-1EBB-459A-B667-64549F818E8E}" srcOrd="1" destOrd="0" presId="urn:microsoft.com/office/officeart/2008/layout/VerticalCurvedList"/>
    <dgm:cxn modelId="{9681982D-912A-452F-9823-00A55BECA8E3}" type="presParOf" srcId="{776BE219-256E-46A7-AA2A-9D181B2EB648}" destId="{735E22E0-382E-4C49-9967-AB3C73780A4F}" srcOrd="2" destOrd="0" presId="urn:microsoft.com/office/officeart/2008/layout/VerticalCurvedList"/>
    <dgm:cxn modelId="{0F79F9C3-9A70-4FBE-AB0C-542A6360BA5E}" type="presParOf" srcId="{735E22E0-382E-4C49-9967-AB3C73780A4F}" destId="{ABB172DD-DB9E-454C-AA95-7EF28042373E}" srcOrd="0" destOrd="0" presId="urn:microsoft.com/office/officeart/2008/layout/VerticalCurvedList"/>
    <dgm:cxn modelId="{7EA79C1D-711A-4C3B-B007-6026D4BD79C3}" type="presParOf" srcId="{776BE219-256E-46A7-AA2A-9D181B2EB648}" destId="{6A40F86B-3F2B-4C6F-A82C-6ACA7376F020}" srcOrd="3" destOrd="0" presId="urn:microsoft.com/office/officeart/2008/layout/VerticalCurvedList"/>
    <dgm:cxn modelId="{88882066-7ACC-4983-899D-CFF527686F5F}" type="presParOf" srcId="{776BE219-256E-46A7-AA2A-9D181B2EB648}" destId="{4FBAD4B0-0185-4A43-9393-41AABE4D3B33}" srcOrd="4" destOrd="0" presId="urn:microsoft.com/office/officeart/2008/layout/VerticalCurvedList"/>
    <dgm:cxn modelId="{02B8DB4B-3F7F-4FBE-B512-2FECE3645895}" type="presParOf" srcId="{4FBAD4B0-0185-4A43-9393-41AABE4D3B33}" destId="{52F95781-3FE9-4A8D-B025-448225699737}" srcOrd="0" destOrd="0" presId="urn:microsoft.com/office/officeart/2008/layout/VerticalCurvedList"/>
    <dgm:cxn modelId="{0E80493B-1BF3-4765-943E-40123F2F026D}" type="presParOf" srcId="{776BE219-256E-46A7-AA2A-9D181B2EB648}" destId="{278B6791-1E08-49AA-8EA3-BBC95AE17AB6}" srcOrd="5" destOrd="0" presId="urn:microsoft.com/office/officeart/2008/layout/VerticalCurvedList"/>
    <dgm:cxn modelId="{01F75EA0-DFB7-4752-8C43-AA5C061AA323}" type="presParOf" srcId="{776BE219-256E-46A7-AA2A-9D181B2EB648}" destId="{D67CB11B-BCBD-485E-B8F0-4CB421172E8B}" srcOrd="6" destOrd="0" presId="urn:microsoft.com/office/officeart/2008/layout/VerticalCurvedList"/>
    <dgm:cxn modelId="{806A1636-6E26-44BD-B933-739E6214C7F5}" type="presParOf" srcId="{D67CB11B-BCBD-485E-B8F0-4CB421172E8B}" destId="{B51FADF7-81EE-4859-90E5-2BE281C2AAE9}" srcOrd="0" destOrd="0" presId="urn:microsoft.com/office/officeart/2008/layout/VerticalCurvedList"/>
    <dgm:cxn modelId="{FB20BAF7-50E6-40BD-B631-12DDC04BBAE8}" type="presParOf" srcId="{776BE219-256E-46A7-AA2A-9D181B2EB648}" destId="{1FC0115B-7F09-4DC2-8841-5CE2EDA8C0BA}" srcOrd="7" destOrd="0" presId="urn:microsoft.com/office/officeart/2008/layout/VerticalCurvedList"/>
    <dgm:cxn modelId="{C5F9C202-B13F-4B55-B2B8-3DA29979B91C}" type="presParOf" srcId="{776BE219-256E-46A7-AA2A-9D181B2EB648}" destId="{FC304806-A741-4745-A055-F5DB7B30C24C}" srcOrd="8" destOrd="0" presId="urn:microsoft.com/office/officeart/2008/layout/VerticalCurvedList"/>
    <dgm:cxn modelId="{79ABCE1A-2A22-4056-A986-C33B508D98CB}" type="presParOf" srcId="{FC304806-A741-4745-A055-F5DB7B30C24C}" destId="{BC4DCCFF-3F95-47AD-BB5D-455CB54F9CE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97C1A4-1FC8-4D5D-B064-594F46FF531D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38226DF-2734-45B0-95EC-279A5CB8DD6F}">
      <dgm:prSet phldrT="[Text]" custT="1"/>
      <dgm:spPr>
        <a:xfrm rot="5400000">
          <a:off x="2077050" y="1634922"/>
          <a:ext cx="2008628" cy="2148821"/>
        </a:xfr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en-US" sz="1600" b="1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Lembaga</a:t>
          </a:r>
          <a:r>
            <a:rPr lang="en-US" sz="16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b="1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Kemasyarakatan</a:t>
          </a:r>
          <a:r>
            <a:rPr lang="en-US" sz="16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b="1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Desa</a:t>
          </a:r>
          <a:endParaRPr lang="en-US" sz="16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A6A26965-F0F9-487D-8E6A-3952A72BEBA7}" type="parTrans" cxnId="{5504C98F-21FD-4953-A3C8-6134E57EB20F}">
      <dgm:prSet/>
      <dgm:spPr/>
      <dgm:t>
        <a:bodyPr/>
        <a:lstStyle/>
        <a:p>
          <a:endParaRPr lang="en-US"/>
        </a:p>
      </dgm:t>
    </dgm:pt>
    <dgm:pt modelId="{E8B69473-36AC-4E58-A476-68A9FB255B91}" type="sibTrans" cxnId="{5504C98F-21FD-4953-A3C8-6134E57EB20F}">
      <dgm:prSet custT="1"/>
      <dgm:spPr>
        <a:xfrm rot="5400000">
          <a:off x="4446844" y="1634922"/>
          <a:ext cx="2008628" cy="2148821"/>
        </a:xfr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en-US" sz="2000" b="1" dirty="0" err="1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Indeks</a:t>
          </a:r>
          <a:r>
            <a:rPr lang="en-US" sz="2000" b="1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1" dirty="0" err="1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Desa</a:t>
          </a:r>
          <a:r>
            <a:rPr lang="en-US" sz="2000" b="1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1" dirty="0" err="1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Membangun</a:t>
          </a:r>
          <a:endParaRPr lang="en-US" sz="2000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F855BEB4-71EB-4F76-B12E-288257B881E2}">
      <dgm:prSet phldrT="[Text]"/>
      <dgm:spPr>
        <a:xfrm rot="5400000">
          <a:off x="3506806" y="-70001"/>
          <a:ext cx="2008628" cy="2148821"/>
        </a:xfr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b="1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Lembaga</a:t>
          </a:r>
          <a:r>
            <a:rPr lang="en-US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b="1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Ekonomi</a:t>
          </a:r>
          <a:r>
            <a:rPr lang="en-US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b="1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Desa</a:t>
          </a:r>
          <a:endParaRPr lang="en-US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170B739-8DE5-485D-A8A9-82B4A44DFFA4}" type="sibTrans" cxnId="{0685FF12-0920-493E-B427-096658072AAC}">
      <dgm:prSet/>
      <dgm:spPr>
        <a:xfrm rot="5400000">
          <a:off x="1137012" y="-70001"/>
          <a:ext cx="2008628" cy="2148821"/>
        </a:xfr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b="1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Lembaga</a:t>
          </a:r>
          <a:r>
            <a:rPr lang="en-US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b="1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Pemerintahan</a:t>
          </a:r>
          <a:r>
            <a:rPr lang="en-US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b="1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Desa</a:t>
          </a:r>
          <a:endParaRPr lang="en-US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7BF9405-9E27-4643-88FA-2E194B58AFCD}" type="parTrans" cxnId="{0685FF12-0920-493E-B427-096658072AAC}">
      <dgm:prSet/>
      <dgm:spPr/>
      <dgm:t>
        <a:bodyPr/>
        <a:lstStyle/>
        <a:p>
          <a:endParaRPr lang="en-US"/>
        </a:p>
      </dgm:t>
    </dgm:pt>
    <dgm:pt modelId="{1F5F272E-AEDC-4465-92C5-D0E0004863FC}" type="pres">
      <dgm:prSet presAssocID="{4797C1A4-1FC8-4D5D-B064-594F46FF531D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11D82F3-9D34-4CB3-9144-4E18E1B16357}" type="pres">
      <dgm:prSet presAssocID="{F855BEB4-71EB-4F76-B12E-288257B881E2}" presName="composite" presStyleCnt="0"/>
      <dgm:spPr/>
    </dgm:pt>
    <dgm:pt modelId="{481F8C82-1399-4E43-8A3A-215AFF9B17C3}" type="pres">
      <dgm:prSet presAssocID="{F855BEB4-71EB-4F76-B12E-288257B881E2}" presName="Parent1" presStyleLbl="node1" presStyleIdx="0" presStyleCnt="4" custScaleX="117959" custScaleY="45211" custLinFactNeighborX="-92667" custLinFactNeighborY="37256">
        <dgm:presLayoutVars>
          <dgm:chMax val="1"/>
          <dgm:chPref val="1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n-US"/>
        </a:p>
      </dgm:t>
    </dgm:pt>
    <dgm:pt modelId="{A45A65B8-F2D7-4057-ACC0-02CDE1AE2025}" type="pres">
      <dgm:prSet presAssocID="{F855BEB4-71EB-4F76-B12E-288257B881E2}" presName="Childtext1" presStyleLbl="revTx" presStyleIdx="0" presStyleCnt="2">
        <dgm:presLayoutVars>
          <dgm:chMax val="0"/>
          <dgm:chPref val="0"/>
          <dgm:bulletEnabled val="1"/>
        </dgm:presLayoutVars>
      </dgm:prSet>
      <dgm:spPr>
        <a:xfrm>
          <a:off x="5437901" y="401821"/>
          <a:ext cx="2241629" cy="120517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/>
        </a:p>
      </dgm:t>
    </dgm:pt>
    <dgm:pt modelId="{DC226E6C-FD5C-4A99-A36A-5C41FA72EEDB}" type="pres">
      <dgm:prSet presAssocID="{F855BEB4-71EB-4F76-B12E-288257B881E2}" presName="BalanceSpacing" presStyleCnt="0"/>
      <dgm:spPr/>
    </dgm:pt>
    <dgm:pt modelId="{891047E7-FE9E-41D7-9B19-36A494F908F5}" type="pres">
      <dgm:prSet presAssocID="{F855BEB4-71EB-4F76-B12E-288257B881E2}" presName="BalanceSpacing1" presStyleCnt="0"/>
      <dgm:spPr/>
    </dgm:pt>
    <dgm:pt modelId="{85A8359B-E799-472E-A981-C059C9CF5FF3}" type="pres">
      <dgm:prSet presAssocID="{3170B739-8DE5-485D-A8A9-82B4A44DFFA4}" presName="Accent1Text" presStyleLbl="node1" presStyleIdx="1" presStyleCnt="4" custScaleX="128638" custScaleY="43432" custLinFactNeighborX="20337" custLinFactNeighborY="-22981"/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n-US"/>
        </a:p>
      </dgm:t>
    </dgm:pt>
    <dgm:pt modelId="{F773F580-9F61-4E9A-A830-D9E4D3F9C53E}" type="pres">
      <dgm:prSet presAssocID="{3170B739-8DE5-485D-A8A9-82B4A44DFFA4}" presName="spaceBetweenRectangles" presStyleCnt="0"/>
      <dgm:spPr/>
    </dgm:pt>
    <dgm:pt modelId="{3D37A1EC-0F7B-4987-BD66-48D9A86DE2C4}" type="pres">
      <dgm:prSet presAssocID="{438226DF-2734-45B0-95EC-279A5CB8DD6F}" presName="composite" presStyleCnt="0"/>
      <dgm:spPr/>
    </dgm:pt>
    <dgm:pt modelId="{A1BACAF3-AE9D-454E-AF5A-4BBF137C3471}" type="pres">
      <dgm:prSet presAssocID="{438226DF-2734-45B0-95EC-279A5CB8DD6F}" presName="Parent1" presStyleLbl="node1" presStyleIdx="2" presStyleCnt="4" custScaleX="125979" custScaleY="57745" custLinFactNeighborX="-34075" custLinFactNeighborY="37179">
        <dgm:presLayoutVars>
          <dgm:chMax val="1"/>
          <dgm:chPref val="1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n-US"/>
        </a:p>
      </dgm:t>
    </dgm:pt>
    <dgm:pt modelId="{78D5D15F-082F-4F09-903C-972BDABDE2C2}" type="pres">
      <dgm:prSet presAssocID="{438226DF-2734-45B0-95EC-279A5CB8DD6F}" presName="Childtext1" presStyleLbl="revTx" presStyleIdx="1" presStyleCnt="2">
        <dgm:presLayoutVars>
          <dgm:chMax val="0"/>
          <dgm:chPref val="0"/>
          <dgm:bulletEnabled val="1"/>
        </dgm:presLayoutVars>
      </dgm:prSet>
      <dgm:spPr>
        <a:xfrm>
          <a:off x="448468" y="2106744"/>
          <a:ext cx="2169318" cy="120517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/>
        </a:p>
      </dgm:t>
    </dgm:pt>
    <dgm:pt modelId="{D97C94F9-2365-4E39-B90B-5D17BB3065BD}" type="pres">
      <dgm:prSet presAssocID="{438226DF-2734-45B0-95EC-279A5CB8DD6F}" presName="BalanceSpacing" presStyleCnt="0"/>
      <dgm:spPr/>
    </dgm:pt>
    <dgm:pt modelId="{15325C25-30B7-4825-A969-CF3700F63C22}" type="pres">
      <dgm:prSet presAssocID="{438226DF-2734-45B0-95EC-279A5CB8DD6F}" presName="BalanceSpacing1" presStyleCnt="0"/>
      <dgm:spPr/>
    </dgm:pt>
    <dgm:pt modelId="{332D2FBC-B023-4B63-A668-5A0AAB8DCDAB}" type="pres">
      <dgm:prSet presAssocID="{E8B69473-36AC-4E58-A476-68A9FB255B91}" presName="Accent1Text" presStyleLbl="node1" presStyleIdx="3" presStyleCnt="4" custScaleX="102784" custScaleY="100941" custLinFactNeighborX="-3804" custLinFactNeighborY="-30405"/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n-US"/>
        </a:p>
      </dgm:t>
    </dgm:pt>
  </dgm:ptLst>
  <dgm:cxnLst>
    <dgm:cxn modelId="{47EC94B3-C934-48DD-9DA4-A6F0C155D4DE}" type="presOf" srcId="{3170B739-8DE5-485D-A8A9-82B4A44DFFA4}" destId="{85A8359B-E799-472E-A981-C059C9CF5FF3}" srcOrd="0" destOrd="0" presId="urn:microsoft.com/office/officeart/2008/layout/AlternatingHexagons"/>
    <dgm:cxn modelId="{7EBE4684-E371-4B73-B287-C4C9FB196BE0}" type="presOf" srcId="{4797C1A4-1FC8-4D5D-B064-594F46FF531D}" destId="{1F5F272E-AEDC-4465-92C5-D0E0004863FC}" srcOrd="0" destOrd="0" presId="urn:microsoft.com/office/officeart/2008/layout/AlternatingHexagons"/>
    <dgm:cxn modelId="{1A748ED0-0DF6-411C-A7A8-54CC9F9974EA}" type="presOf" srcId="{F855BEB4-71EB-4F76-B12E-288257B881E2}" destId="{481F8C82-1399-4E43-8A3A-215AFF9B17C3}" srcOrd="0" destOrd="0" presId="urn:microsoft.com/office/officeart/2008/layout/AlternatingHexagons"/>
    <dgm:cxn modelId="{5504C98F-21FD-4953-A3C8-6134E57EB20F}" srcId="{4797C1A4-1FC8-4D5D-B064-594F46FF531D}" destId="{438226DF-2734-45B0-95EC-279A5CB8DD6F}" srcOrd="1" destOrd="0" parTransId="{A6A26965-F0F9-487D-8E6A-3952A72BEBA7}" sibTransId="{E8B69473-36AC-4E58-A476-68A9FB255B91}"/>
    <dgm:cxn modelId="{0685FF12-0920-493E-B427-096658072AAC}" srcId="{4797C1A4-1FC8-4D5D-B064-594F46FF531D}" destId="{F855BEB4-71EB-4F76-B12E-288257B881E2}" srcOrd="0" destOrd="0" parTransId="{47BF9405-9E27-4643-88FA-2E194B58AFCD}" sibTransId="{3170B739-8DE5-485D-A8A9-82B4A44DFFA4}"/>
    <dgm:cxn modelId="{41798CDF-CBF0-4955-A148-7D1A468015E8}" type="presOf" srcId="{438226DF-2734-45B0-95EC-279A5CB8DD6F}" destId="{A1BACAF3-AE9D-454E-AF5A-4BBF137C3471}" srcOrd="0" destOrd="0" presId="urn:microsoft.com/office/officeart/2008/layout/AlternatingHexagons"/>
    <dgm:cxn modelId="{437476DD-0264-4BDD-A654-E8C0B5180A70}" type="presOf" srcId="{E8B69473-36AC-4E58-A476-68A9FB255B91}" destId="{332D2FBC-B023-4B63-A668-5A0AAB8DCDAB}" srcOrd="0" destOrd="0" presId="urn:microsoft.com/office/officeart/2008/layout/AlternatingHexagons"/>
    <dgm:cxn modelId="{E6477DB3-035F-4B55-986E-0489CFF7914C}" type="presParOf" srcId="{1F5F272E-AEDC-4465-92C5-D0E0004863FC}" destId="{B11D82F3-9D34-4CB3-9144-4E18E1B16357}" srcOrd="0" destOrd="0" presId="urn:microsoft.com/office/officeart/2008/layout/AlternatingHexagons"/>
    <dgm:cxn modelId="{732A9E9A-8C25-4BCB-B39B-9B0A1D913AC3}" type="presParOf" srcId="{B11D82F3-9D34-4CB3-9144-4E18E1B16357}" destId="{481F8C82-1399-4E43-8A3A-215AFF9B17C3}" srcOrd="0" destOrd="0" presId="urn:microsoft.com/office/officeart/2008/layout/AlternatingHexagons"/>
    <dgm:cxn modelId="{70BB9953-30E0-43FB-BF7D-0C870D6D6E2C}" type="presParOf" srcId="{B11D82F3-9D34-4CB3-9144-4E18E1B16357}" destId="{A45A65B8-F2D7-4057-ACC0-02CDE1AE2025}" srcOrd="1" destOrd="0" presId="urn:microsoft.com/office/officeart/2008/layout/AlternatingHexagons"/>
    <dgm:cxn modelId="{027AFED5-DA14-44C1-B595-148FAB34CA89}" type="presParOf" srcId="{B11D82F3-9D34-4CB3-9144-4E18E1B16357}" destId="{DC226E6C-FD5C-4A99-A36A-5C41FA72EEDB}" srcOrd="2" destOrd="0" presId="urn:microsoft.com/office/officeart/2008/layout/AlternatingHexagons"/>
    <dgm:cxn modelId="{1B26E6DC-E9C4-4ECC-B9D3-75BBEB5FC561}" type="presParOf" srcId="{B11D82F3-9D34-4CB3-9144-4E18E1B16357}" destId="{891047E7-FE9E-41D7-9B19-36A494F908F5}" srcOrd="3" destOrd="0" presId="urn:microsoft.com/office/officeart/2008/layout/AlternatingHexagons"/>
    <dgm:cxn modelId="{94B4A5A0-095D-422C-947E-85A432E4434D}" type="presParOf" srcId="{B11D82F3-9D34-4CB3-9144-4E18E1B16357}" destId="{85A8359B-E799-472E-A981-C059C9CF5FF3}" srcOrd="4" destOrd="0" presId="urn:microsoft.com/office/officeart/2008/layout/AlternatingHexagons"/>
    <dgm:cxn modelId="{5248B98D-1A0C-424A-BD37-64B7E90087F5}" type="presParOf" srcId="{1F5F272E-AEDC-4465-92C5-D0E0004863FC}" destId="{F773F580-9F61-4E9A-A830-D9E4D3F9C53E}" srcOrd="1" destOrd="0" presId="urn:microsoft.com/office/officeart/2008/layout/AlternatingHexagons"/>
    <dgm:cxn modelId="{B52FDFB5-5607-45DC-8F99-628944A3D6F8}" type="presParOf" srcId="{1F5F272E-AEDC-4465-92C5-D0E0004863FC}" destId="{3D37A1EC-0F7B-4987-BD66-48D9A86DE2C4}" srcOrd="2" destOrd="0" presId="urn:microsoft.com/office/officeart/2008/layout/AlternatingHexagons"/>
    <dgm:cxn modelId="{CEE34594-2DCE-41D8-9BEA-94205FE11727}" type="presParOf" srcId="{3D37A1EC-0F7B-4987-BD66-48D9A86DE2C4}" destId="{A1BACAF3-AE9D-454E-AF5A-4BBF137C3471}" srcOrd="0" destOrd="0" presId="urn:microsoft.com/office/officeart/2008/layout/AlternatingHexagons"/>
    <dgm:cxn modelId="{5B320821-6572-46AF-A0D9-3AE92CAC777C}" type="presParOf" srcId="{3D37A1EC-0F7B-4987-BD66-48D9A86DE2C4}" destId="{78D5D15F-082F-4F09-903C-972BDABDE2C2}" srcOrd="1" destOrd="0" presId="urn:microsoft.com/office/officeart/2008/layout/AlternatingHexagons"/>
    <dgm:cxn modelId="{EE4124C3-16E8-4CC1-8D81-907E86C893DB}" type="presParOf" srcId="{3D37A1EC-0F7B-4987-BD66-48D9A86DE2C4}" destId="{D97C94F9-2365-4E39-B90B-5D17BB3065BD}" srcOrd="2" destOrd="0" presId="urn:microsoft.com/office/officeart/2008/layout/AlternatingHexagons"/>
    <dgm:cxn modelId="{675949D1-5AE9-43DB-910F-87B1B4E6C23B}" type="presParOf" srcId="{3D37A1EC-0F7B-4987-BD66-48D9A86DE2C4}" destId="{15325C25-30B7-4825-A969-CF3700F63C22}" srcOrd="3" destOrd="0" presId="urn:microsoft.com/office/officeart/2008/layout/AlternatingHexagons"/>
    <dgm:cxn modelId="{E42E4244-015D-49B4-810F-CEF347179FA4}" type="presParOf" srcId="{3D37A1EC-0F7B-4987-BD66-48D9A86DE2C4}" destId="{332D2FBC-B023-4B63-A668-5A0AAB8DCDA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65E609-0A67-46F5-9AE8-209D01061E5E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881757D3-B1CA-4CE4-8FCA-A74D20907C9C}">
      <dgm:prSet phldrT="[Text]" custT="1"/>
      <dgm:spPr>
        <a:xfrm>
          <a:off x="6275" y="1094739"/>
          <a:ext cx="1880393" cy="1459653"/>
        </a:xfrm>
        <a:solidFill>
          <a:srgbClr val="ED7D31">
            <a:hueOff val="0"/>
            <a:satOff val="0"/>
            <a:lumOff val="0"/>
            <a:alphaOff val="0"/>
          </a:srgb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gm:spPr>
      <dgm:t>
        <a:bodyPr/>
        <a:lstStyle/>
        <a:p>
          <a:r>
            <a:rPr lang="en-US" sz="3200" b="1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SKPD</a:t>
          </a:r>
          <a:endParaRPr lang="en-US" sz="32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6327B4FA-C7F0-4458-BB68-BBA78B494139}" type="parTrans" cxnId="{DF16EE99-330A-4932-AB9E-630926CCD7D0}">
      <dgm:prSet/>
      <dgm:spPr/>
      <dgm:t>
        <a:bodyPr/>
        <a:lstStyle/>
        <a:p>
          <a:endParaRPr lang="en-US"/>
        </a:p>
      </dgm:t>
    </dgm:pt>
    <dgm:pt modelId="{187824CC-6B83-467D-AA80-D0E761E36E96}" type="sibTrans" cxnId="{DF16EE99-330A-4932-AB9E-630926CCD7D0}">
      <dgm:prSet/>
      <dgm:spPr/>
      <dgm:t>
        <a:bodyPr/>
        <a:lstStyle/>
        <a:p>
          <a:endParaRPr lang="en-US"/>
        </a:p>
      </dgm:t>
    </dgm:pt>
    <dgm:pt modelId="{AEA671EC-9229-4DD4-8D2F-2837E1FBDBEA}">
      <dgm:prSet phldrT="[Text]" custT="1"/>
      <dgm:spPr>
        <a:xfrm>
          <a:off x="1980803" y="1094739"/>
          <a:ext cx="1880393" cy="1459653"/>
        </a:xfrm>
        <a:solidFill>
          <a:srgbClr val="FFC000">
            <a:lumMod val="60000"/>
            <a:lumOff val="40000"/>
          </a:srgb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gm:spPr>
      <dgm:t>
        <a:bodyPr/>
        <a:lstStyle/>
        <a:p>
          <a:r>
            <a:rPr lang="en-US" sz="3200" b="1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SKPD</a:t>
          </a:r>
          <a:endParaRPr lang="en-US" sz="32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BA5442C9-1656-4721-83CE-75325AB06643}" type="parTrans" cxnId="{68D0E4B9-D739-4DBA-AFA0-2AA3214DC75D}">
      <dgm:prSet/>
      <dgm:spPr/>
      <dgm:t>
        <a:bodyPr/>
        <a:lstStyle/>
        <a:p>
          <a:endParaRPr lang="en-US"/>
        </a:p>
      </dgm:t>
    </dgm:pt>
    <dgm:pt modelId="{43E94AC5-3378-41BA-85D5-FD30981565B8}" type="sibTrans" cxnId="{68D0E4B9-D739-4DBA-AFA0-2AA3214DC75D}">
      <dgm:prSet/>
      <dgm:spPr/>
      <dgm:t>
        <a:bodyPr/>
        <a:lstStyle/>
        <a:p>
          <a:endParaRPr lang="en-US"/>
        </a:p>
      </dgm:t>
    </dgm:pt>
    <dgm:pt modelId="{FF27886F-F12C-4214-A313-922C1C861FA9}">
      <dgm:prSet phldrT="[Text]"/>
      <dgm:spPr>
        <a:xfrm>
          <a:off x="3955330" y="1094739"/>
          <a:ext cx="1880393" cy="1459653"/>
        </a:xfrm>
        <a:solidFill>
          <a:srgbClr val="FFC000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r>
            <a:rPr lang="en-US" b="1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DISPMD</a:t>
          </a:r>
          <a:endParaRPr lang="en-US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224B5029-C65D-4771-A09E-31147FEE4575}" type="parTrans" cxnId="{8CC503F3-94C2-4F33-A8DD-64962ED7E910}">
      <dgm:prSet/>
      <dgm:spPr/>
      <dgm:t>
        <a:bodyPr/>
        <a:lstStyle/>
        <a:p>
          <a:endParaRPr lang="en-US"/>
        </a:p>
      </dgm:t>
    </dgm:pt>
    <dgm:pt modelId="{4D70988C-B033-413B-A3AE-ED0A10F57910}" type="sibTrans" cxnId="{8CC503F3-94C2-4F33-A8DD-64962ED7E910}">
      <dgm:prSet/>
      <dgm:spPr/>
      <dgm:t>
        <a:bodyPr/>
        <a:lstStyle/>
        <a:p>
          <a:endParaRPr lang="en-US"/>
        </a:p>
      </dgm:t>
    </dgm:pt>
    <dgm:pt modelId="{83DFFAAF-B0B4-4B38-9414-1D162F77B7C8}" type="pres">
      <dgm:prSet presAssocID="{4065E609-0A67-46F5-9AE8-209D01061E5E}" presName="CompostProcess" presStyleCnt="0">
        <dgm:presLayoutVars>
          <dgm:dir/>
          <dgm:resizeHandles val="exact"/>
        </dgm:presLayoutVars>
      </dgm:prSet>
      <dgm:spPr/>
    </dgm:pt>
    <dgm:pt modelId="{472BC5FF-65AD-4949-AB6A-66FCC9BA0E4B}" type="pres">
      <dgm:prSet presAssocID="{4065E609-0A67-46F5-9AE8-209D01061E5E}" presName="arrow" presStyleLbl="bgShp" presStyleIdx="0" presStyleCnt="1"/>
      <dgm:spPr>
        <a:xfrm>
          <a:off x="438149" y="0"/>
          <a:ext cx="4965700" cy="3649133"/>
        </a:xfrm>
        <a:prstGeom prst="rightArrow">
          <a:avLst/>
        </a:prstGeom>
        <a:solidFill>
          <a:sysClr val="window" lastClr="FFFFFF"/>
        </a:solidFill>
        <a:ln w="57150">
          <a:solidFill>
            <a:sysClr val="windowText" lastClr="000000"/>
          </a:solidFill>
        </a:ln>
        <a:effectLst/>
      </dgm:spPr>
    </dgm:pt>
    <dgm:pt modelId="{84BCD303-A481-495A-BF3C-A85766B8E228}" type="pres">
      <dgm:prSet presAssocID="{4065E609-0A67-46F5-9AE8-209D01061E5E}" presName="linearProcess" presStyleCnt="0"/>
      <dgm:spPr/>
    </dgm:pt>
    <dgm:pt modelId="{F40033D3-E2E3-4EE9-8BCB-EE009875004E}" type="pres">
      <dgm:prSet presAssocID="{881757D3-B1CA-4CE4-8FCA-A74D20907C9C}" presName="textNode" presStyleLbl="node1" presStyleIdx="0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BA1F7CC-6A41-4C4F-8DDF-0FA17D1D5DBC}" type="pres">
      <dgm:prSet presAssocID="{187824CC-6B83-467D-AA80-D0E761E36E96}" presName="sibTrans" presStyleCnt="0"/>
      <dgm:spPr/>
    </dgm:pt>
    <dgm:pt modelId="{8E446005-BD58-4BFB-92FE-F8375F5ABCF9}" type="pres">
      <dgm:prSet presAssocID="{AEA671EC-9229-4DD4-8D2F-2837E1FBDBEA}" presName="textNode" presStyleLbl="node1" presStyleIdx="1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6D415EA-9B62-4F65-A4E4-1FBE4879EF89}" type="pres">
      <dgm:prSet presAssocID="{43E94AC5-3378-41BA-85D5-FD30981565B8}" presName="sibTrans" presStyleCnt="0"/>
      <dgm:spPr/>
    </dgm:pt>
    <dgm:pt modelId="{B7CC428F-8332-4AD1-9C45-2AE9DABAEF20}" type="pres">
      <dgm:prSet presAssocID="{FF27886F-F12C-4214-A313-922C1C861FA9}" presName="textNode" presStyleLbl="node1" presStyleIdx="2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DF16EE99-330A-4932-AB9E-630926CCD7D0}" srcId="{4065E609-0A67-46F5-9AE8-209D01061E5E}" destId="{881757D3-B1CA-4CE4-8FCA-A74D20907C9C}" srcOrd="0" destOrd="0" parTransId="{6327B4FA-C7F0-4458-BB68-BBA78B494139}" sibTransId="{187824CC-6B83-467D-AA80-D0E761E36E96}"/>
    <dgm:cxn modelId="{FEB9845A-C2E2-4BB1-8C47-8C794CD86ADB}" type="presOf" srcId="{881757D3-B1CA-4CE4-8FCA-A74D20907C9C}" destId="{F40033D3-E2E3-4EE9-8BCB-EE009875004E}" srcOrd="0" destOrd="0" presId="urn:microsoft.com/office/officeart/2005/8/layout/hProcess9"/>
    <dgm:cxn modelId="{68D0E4B9-D739-4DBA-AFA0-2AA3214DC75D}" srcId="{4065E609-0A67-46F5-9AE8-209D01061E5E}" destId="{AEA671EC-9229-4DD4-8D2F-2837E1FBDBEA}" srcOrd="1" destOrd="0" parTransId="{BA5442C9-1656-4721-83CE-75325AB06643}" sibTransId="{43E94AC5-3378-41BA-85D5-FD30981565B8}"/>
    <dgm:cxn modelId="{8CC503F3-94C2-4F33-A8DD-64962ED7E910}" srcId="{4065E609-0A67-46F5-9AE8-209D01061E5E}" destId="{FF27886F-F12C-4214-A313-922C1C861FA9}" srcOrd="2" destOrd="0" parTransId="{224B5029-C65D-4771-A09E-31147FEE4575}" sibTransId="{4D70988C-B033-413B-A3AE-ED0A10F57910}"/>
    <dgm:cxn modelId="{EAACB539-6B19-4884-ADCA-9D0DA4083303}" type="presOf" srcId="{AEA671EC-9229-4DD4-8D2F-2837E1FBDBEA}" destId="{8E446005-BD58-4BFB-92FE-F8375F5ABCF9}" srcOrd="0" destOrd="0" presId="urn:microsoft.com/office/officeart/2005/8/layout/hProcess9"/>
    <dgm:cxn modelId="{FD0D9BBC-680A-4904-B8DB-8BB55339C092}" type="presOf" srcId="{FF27886F-F12C-4214-A313-922C1C861FA9}" destId="{B7CC428F-8332-4AD1-9C45-2AE9DABAEF20}" srcOrd="0" destOrd="0" presId="urn:microsoft.com/office/officeart/2005/8/layout/hProcess9"/>
    <dgm:cxn modelId="{B8107385-1380-4B42-8ED0-04FDA9895EBA}" type="presOf" srcId="{4065E609-0A67-46F5-9AE8-209D01061E5E}" destId="{83DFFAAF-B0B4-4B38-9414-1D162F77B7C8}" srcOrd="0" destOrd="0" presId="urn:microsoft.com/office/officeart/2005/8/layout/hProcess9"/>
    <dgm:cxn modelId="{34D83287-5569-46D9-A106-65B0A91B4783}" type="presParOf" srcId="{83DFFAAF-B0B4-4B38-9414-1D162F77B7C8}" destId="{472BC5FF-65AD-4949-AB6A-66FCC9BA0E4B}" srcOrd="0" destOrd="0" presId="urn:microsoft.com/office/officeart/2005/8/layout/hProcess9"/>
    <dgm:cxn modelId="{AD1B4540-7DDB-40BC-8937-43BB794AB982}" type="presParOf" srcId="{83DFFAAF-B0B4-4B38-9414-1D162F77B7C8}" destId="{84BCD303-A481-495A-BF3C-A85766B8E228}" srcOrd="1" destOrd="0" presId="urn:microsoft.com/office/officeart/2005/8/layout/hProcess9"/>
    <dgm:cxn modelId="{61807DC5-69F4-4966-BFBB-EBC89CF7D93B}" type="presParOf" srcId="{84BCD303-A481-495A-BF3C-A85766B8E228}" destId="{F40033D3-E2E3-4EE9-8BCB-EE009875004E}" srcOrd="0" destOrd="0" presId="urn:microsoft.com/office/officeart/2005/8/layout/hProcess9"/>
    <dgm:cxn modelId="{90135CD7-3AB1-4C66-8B04-B375FCFECE5A}" type="presParOf" srcId="{84BCD303-A481-495A-BF3C-A85766B8E228}" destId="{DBA1F7CC-6A41-4C4F-8DDF-0FA17D1D5DBC}" srcOrd="1" destOrd="0" presId="urn:microsoft.com/office/officeart/2005/8/layout/hProcess9"/>
    <dgm:cxn modelId="{2CFEB684-B969-43FC-A401-E5D52D7915E7}" type="presParOf" srcId="{84BCD303-A481-495A-BF3C-A85766B8E228}" destId="{8E446005-BD58-4BFB-92FE-F8375F5ABCF9}" srcOrd="2" destOrd="0" presId="urn:microsoft.com/office/officeart/2005/8/layout/hProcess9"/>
    <dgm:cxn modelId="{D1368F24-B14C-4AEA-83E4-63C77C035FBF}" type="presParOf" srcId="{84BCD303-A481-495A-BF3C-A85766B8E228}" destId="{56D415EA-9B62-4F65-A4E4-1FBE4879EF89}" srcOrd="3" destOrd="0" presId="urn:microsoft.com/office/officeart/2005/8/layout/hProcess9"/>
    <dgm:cxn modelId="{C674585D-F80D-4540-B939-543DDE85560E}" type="presParOf" srcId="{84BCD303-A481-495A-BF3C-A85766B8E228}" destId="{B7CC428F-8332-4AD1-9C45-2AE9DABAEF2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664BD-DC5A-4991-B3C0-929362176708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B8E53-1323-4841-9401-F100A0D10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77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48640" indent="0" algn="ctr">
              <a:buNone/>
              <a:defRPr/>
            </a:lvl2pPr>
            <a:lvl3pPr marL="1097280" indent="0" algn="ctr">
              <a:buNone/>
              <a:defRPr/>
            </a:lvl3pPr>
            <a:lvl4pPr marL="1645920" indent="0" algn="ctr">
              <a:buNone/>
              <a:defRPr/>
            </a:lvl4pPr>
            <a:lvl5pPr marL="2194560" indent="0" algn="ctr">
              <a:buNone/>
              <a:defRPr/>
            </a:lvl5pPr>
            <a:lvl6pPr marL="2743200" indent="0" algn="ctr">
              <a:buNone/>
              <a:defRPr/>
            </a:lvl6pPr>
            <a:lvl7pPr marL="3291840" indent="0" algn="ctr">
              <a:buNone/>
              <a:defRPr/>
            </a:lvl7pPr>
            <a:lvl8pPr marL="3840480" indent="0" algn="ctr">
              <a:buNone/>
              <a:defRPr/>
            </a:lvl8pPr>
            <a:lvl9pPr marL="438912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BE478-16D4-4C91-9753-11AFAE23AEB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754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50E36-2B7B-47CA-8F81-8B64C8E78EBE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445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760A8-8E53-496C-AC34-5F9D4230ABE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642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89E6F-301B-42B7-BDAF-3E33806F58F8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352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/>
            </a:lvl1pPr>
            <a:lvl2pPr marL="548640" indent="0">
              <a:buNone/>
              <a:defRPr sz="2160"/>
            </a:lvl2pPr>
            <a:lvl3pPr marL="1097280" indent="0">
              <a:buNone/>
              <a:defRPr sz="1920"/>
            </a:lvl3pPr>
            <a:lvl4pPr marL="1645920" indent="0">
              <a:buNone/>
              <a:defRPr sz="1680"/>
            </a:lvl4pPr>
            <a:lvl5pPr marL="2194560" indent="0">
              <a:buNone/>
              <a:defRPr sz="1680"/>
            </a:lvl5pPr>
            <a:lvl6pPr marL="2743200" indent="0">
              <a:buNone/>
              <a:defRPr sz="1680"/>
            </a:lvl6pPr>
            <a:lvl7pPr marL="3291840" indent="0">
              <a:buNone/>
              <a:defRPr sz="1680"/>
            </a:lvl7pPr>
            <a:lvl8pPr marL="3840480" indent="0">
              <a:buNone/>
              <a:defRPr sz="1680"/>
            </a:lvl8pPr>
            <a:lvl9pPr marL="4389120" indent="0">
              <a:buNone/>
              <a:defRPr sz="16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AB31B-3C6A-462A-90C0-0649B75F51D8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44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49D04-3DB7-4FE3-9ACC-632C27A9D2C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700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88093-A970-46C3-AC0C-6A37D244A04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2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86841-F79D-4728-B49B-3A7216003721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51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03740-CC77-4C91-8918-6E47B7B5F14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796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4AA75-B826-499B-9D19-1161C0D44108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71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F2902-239D-4FC3-83BF-9299FB68FA23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347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4591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8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4591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8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4591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8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A94B22-AD99-4ECD-8F4B-92984ECB2449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31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548640" algn="ctr" rtl="0" fontAlgn="base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1097280" algn="ctr" rtl="0" fontAlgn="base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645920" algn="ctr" rtl="0" fontAlgn="base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2194560" algn="ctr" rtl="0" fontAlgn="base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411480" indent="-411480" algn="l" rtl="0" eaLnBrk="0" fontAlgn="base" hangingPunct="0">
        <a:spcBef>
          <a:spcPct val="20000"/>
        </a:spcBef>
        <a:spcAft>
          <a:spcPct val="0"/>
        </a:spcAft>
        <a:buChar char="•"/>
        <a:defRPr sz="384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rtl="0" eaLnBrk="0" fontAlgn="base" hangingPunct="0">
        <a:spcBef>
          <a:spcPct val="20000"/>
        </a:spcBef>
        <a:spcAft>
          <a:spcPct val="0"/>
        </a:spcAft>
        <a:buChar char="–"/>
        <a:defRPr sz="3360">
          <a:solidFill>
            <a:schemeClr val="tx1"/>
          </a:solidFill>
          <a:latin typeface="+mn-lt"/>
          <a:cs typeface="+mn-cs"/>
        </a:defRPr>
      </a:lvl2pPr>
      <a:lvl3pPr marL="1371600" indent="-274320" algn="l" rtl="0" eaLnBrk="0" fontAlgn="base" hangingPunct="0">
        <a:spcBef>
          <a:spcPct val="20000"/>
        </a:spcBef>
        <a:spcAft>
          <a:spcPct val="0"/>
        </a:spcAft>
        <a:buChar char="•"/>
        <a:defRPr sz="2880">
          <a:solidFill>
            <a:schemeClr val="tx1"/>
          </a:solidFill>
          <a:latin typeface="+mn-lt"/>
          <a:cs typeface="+mn-cs"/>
        </a:defRPr>
      </a:lvl3pPr>
      <a:lvl4pPr marL="1920240" indent="-27432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468880" indent="-27432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3017520" indent="-27432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3566160" indent="-27432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4114800" indent="-27432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4663440" indent="-27432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5.%20LKJ/LKJ%202019/3.%20Gab%20LKJ%20Individu%20Trw%20I%202019.pdf" TargetMode="External"/><Relationship Id="rId13" Type="http://schemas.openxmlformats.org/officeDocument/2006/relationships/hyperlink" Target="6.%20CASCADING/2.%20Casecading%20%202019.pdf" TargetMode="External"/><Relationship Id="rId18" Type="http://schemas.openxmlformats.org/officeDocument/2006/relationships/hyperlink" Target="2018/2.%20Casecading%20DPMD%202018.pdf" TargetMode="External"/><Relationship Id="rId3" Type="http://schemas.openxmlformats.org/officeDocument/2006/relationships/hyperlink" Target="4.%20PK%20pdf/PK%202018/3.%20PK%20STRK%20Perubahan%20dan%20PK%20PLK%20Perubahan%202018.pdf" TargetMode="External"/><Relationship Id="rId7" Type="http://schemas.openxmlformats.org/officeDocument/2006/relationships/hyperlink" Target="5.%20LKJ/LKJ%202018/Gab%20LKJ%202018%20dan%20LKj%20Trw%20I-IV%202018.pdf" TargetMode="External"/><Relationship Id="rId12" Type="http://schemas.openxmlformats.org/officeDocument/2006/relationships/hyperlink" Target="6.%20CASCADING/1.%20Casecading%20%202018.pdf" TargetMode="External"/><Relationship Id="rId17" Type="http://schemas.openxmlformats.org/officeDocument/2006/relationships/hyperlink" Target="1.%20RENSTRA%20Pdf/2.%20RENSTRA%20DPMD%202018-2023.pdf" TargetMode="External"/><Relationship Id="rId2" Type="http://schemas.openxmlformats.org/officeDocument/2006/relationships/image" Target="../media/image6.jpeg"/><Relationship Id="rId16" Type="http://schemas.openxmlformats.org/officeDocument/2006/relationships/hyperlink" Target="2.%20RENJA%20Pdf/5.%20RENJA%202020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3.%20IKU%20pdf/2.%20IKU%202019.pdf" TargetMode="External"/><Relationship Id="rId11" Type="http://schemas.openxmlformats.org/officeDocument/2006/relationships/hyperlink" Target="7.%20TEMPLATE/2.%20Template%20Keselarasan%202019.pdf" TargetMode="External"/><Relationship Id="rId5" Type="http://schemas.openxmlformats.org/officeDocument/2006/relationships/hyperlink" Target="3.%20IKU%20pdf/1.%20IKU%202018.pdf" TargetMode="External"/><Relationship Id="rId15" Type="http://schemas.openxmlformats.org/officeDocument/2006/relationships/hyperlink" Target="2.%20RENJA%20Pdf/3.%20RENJA%202019.pdf" TargetMode="External"/><Relationship Id="rId10" Type="http://schemas.openxmlformats.org/officeDocument/2006/relationships/hyperlink" Target="4.%20RENCANA%20AKSI%20pdf/10.%20Rencana%20Aksi%20Trw.1%20dan%20Trw%202%202019.pdf" TargetMode="External"/><Relationship Id="rId4" Type="http://schemas.openxmlformats.org/officeDocument/2006/relationships/hyperlink" Target="4.%20PK%20pdf/PK%202019/4.%20PK%20STRK%20dan%20PK%20PLK%202019.pdf" TargetMode="External"/><Relationship Id="rId9" Type="http://schemas.openxmlformats.org/officeDocument/2006/relationships/hyperlink" Target="5.%20LKJ/LKJ%202019/4.%20Gab%20LKJ%20Individu%20Trw%20II%202019.pdf" TargetMode="External"/><Relationship Id="rId14" Type="http://schemas.openxmlformats.org/officeDocument/2006/relationships/hyperlink" Target="2.%20RENJA%20Pdf/1.%20RENJA%20%202018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:\Users\W8.1\AppData\Local\Temp\WhatsApp Image 2017-11-25 at 17.19.18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3204514" y="2885372"/>
            <a:ext cx="66712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3600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Impact" panose="020B0806030902050204" pitchFamily="34" charset="0"/>
              </a:rPr>
              <a:t>IMPLEMENTASI</a:t>
            </a:r>
          </a:p>
          <a:p>
            <a:pPr algn="ctr"/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Impact" panose="020B0806030902050204" pitchFamily="34" charset="0"/>
              </a:rPr>
              <a:t>SISTEM AKUNTABILITAS KINERJA </a:t>
            </a:r>
            <a:r>
              <a:rPr lang="id-ID" sz="3600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Impact" panose="020B0806030902050204" pitchFamily="34" charset="0"/>
              </a:rPr>
              <a:t>INSTANSI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Impact" panose="020B0806030902050204" pitchFamily="34" charset="0"/>
              </a:rPr>
              <a:t>PEMERINTAH </a:t>
            </a:r>
            <a:endParaRPr lang="id-ID" sz="3600" kern="10" dirty="0" smtClean="0">
              <a:ln w="9525">
                <a:round/>
                <a:headEnd/>
                <a:tailEnd/>
              </a:ln>
              <a:solidFill>
                <a:srgbClr val="FFFF00"/>
              </a:solidFill>
              <a:latin typeface="Impact" panose="020B0806030902050204" pitchFamily="34" charset="0"/>
            </a:endParaRPr>
          </a:p>
          <a:p>
            <a:pPr algn="ctr"/>
            <a:r>
              <a:rPr lang="id-ID" sz="3600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Impact" panose="020B0806030902050204" pitchFamily="34" charset="0"/>
              </a:rPr>
              <a:t>TAHUN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Impact" panose="020B0806030902050204" pitchFamily="34" charset="0"/>
              </a:rPr>
              <a:t>2019</a:t>
            </a:r>
            <a:endParaRPr lang="id-ID" sz="3600" kern="10" dirty="0">
              <a:ln w="9525">
                <a:round/>
                <a:headEnd/>
                <a:tailEnd/>
              </a:ln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4514" y="5193696"/>
            <a:ext cx="6675621" cy="1171900"/>
          </a:xfrm>
          <a:prstGeom prst="rect">
            <a:avLst/>
          </a:prstGeom>
          <a:solidFill>
            <a:srgbClr val="FFC000">
              <a:alpha val="5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prstClr val="black"/>
                </a:solidFill>
              </a:rPr>
              <a:t>DINAS </a:t>
            </a:r>
            <a:r>
              <a:rPr lang="pt-BR" sz="2000" b="1" dirty="0" smtClean="0">
                <a:solidFill>
                  <a:prstClr val="black"/>
                </a:solidFill>
              </a:rPr>
              <a:t>PEMBERDAYAAN MASYARAKAT DAN DESA  </a:t>
            </a:r>
          </a:p>
          <a:p>
            <a:pPr algn="ctr"/>
            <a:r>
              <a:rPr lang="pt-BR" sz="2000" b="1" dirty="0" smtClean="0">
                <a:solidFill>
                  <a:prstClr val="black"/>
                </a:solidFill>
              </a:rPr>
              <a:t>KABUPATEN HULU SUNGAI SELATAN</a:t>
            </a:r>
            <a:endParaRPr lang="id-ID" sz="2000" b="1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450" y="3233565"/>
            <a:ext cx="1585111" cy="1808187"/>
          </a:xfrm>
          <a:prstGeom prst="rect">
            <a:avLst/>
          </a:prstGeom>
        </p:spPr>
      </p:pic>
      <p:pic>
        <p:nvPicPr>
          <p:cNvPr id="9" name="Picture 8" descr="File:Lambang Kabupaten Hulu Sungai Selatan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78" y="3372032"/>
            <a:ext cx="1369856" cy="1531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039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entagon 20"/>
          <p:cNvSpPr/>
          <p:nvPr/>
        </p:nvSpPr>
        <p:spPr>
          <a:xfrm flipH="1">
            <a:off x="9218616" y="0"/>
            <a:ext cx="2947459" cy="6826351"/>
          </a:xfrm>
          <a:prstGeom prst="homePlate">
            <a:avLst/>
          </a:prstGeom>
          <a:solidFill>
            <a:schemeClr val="tx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hape 495"/>
          <p:cNvSpPr/>
          <p:nvPr/>
        </p:nvSpPr>
        <p:spPr>
          <a:xfrm>
            <a:off x="8885082" y="1414832"/>
            <a:ext cx="3251889" cy="7467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6124" tIns="36124" rIns="36124" bIns="36124" numCol="1" anchor="ctr">
            <a:noAutofit/>
          </a:bodyPr>
          <a:lstStyle/>
          <a:p>
            <a:pPr algn="ctr" defTabSz="550034" hangingPunct="0">
              <a:defRPr sz="1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 b="1" kern="0" dirty="0">
              <a:solidFill>
                <a:srgbClr val="000000"/>
              </a:solidFill>
              <a:ea typeface="Helvetica"/>
              <a:cs typeface="Calibri" panose="020F0502020204030204" pitchFamily="34" charset="0"/>
              <a:sym typeface="Helvetica"/>
            </a:endParaRPr>
          </a:p>
        </p:txBody>
      </p:sp>
      <p:sp>
        <p:nvSpPr>
          <p:cNvPr id="27" name="Shape 495"/>
          <p:cNvSpPr/>
          <p:nvPr/>
        </p:nvSpPr>
        <p:spPr>
          <a:xfrm>
            <a:off x="8905774" y="4194309"/>
            <a:ext cx="3252066" cy="78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6124" tIns="36124" rIns="36124" bIns="36124" numCol="1" anchor="ctr">
            <a:noAutofit/>
          </a:bodyPr>
          <a:lstStyle/>
          <a:p>
            <a:pPr algn="ctr" defTabSz="550034" hangingPunct="0">
              <a:defRPr sz="1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1200" b="1" kern="0" dirty="0">
              <a:solidFill>
                <a:srgbClr val="000000"/>
              </a:solidFill>
              <a:ea typeface="Helvetica"/>
              <a:cs typeface="Calibri" panose="020F0502020204030204" pitchFamily="34" charset="0"/>
              <a:sym typeface="Helvetica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597557" y="4177928"/>
            <a:ext cx="23183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50034" hangingPunct="0">
              <a:defRPr sz="1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b="1" kern="0" dirty="0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DINKES</a:t>
            </a:r>
          </a:p>
          <a:p>
            <a:pPr algn="ctr" defTabSz="550034" hangingPunct="0">
              <a:defRPr sz="1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100" b="1" kern="0" dirty="0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( </a:t>
            </a:r>
            <a:r>
              <a:rPr lang="en-US" sz="1100" b="1" kern="0" dirty="0" err="1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Penyediaan</a:t>
            </a:r>
            <a:r>
              <a:rPr lang="en-US" sz="1100" b="1" kern="0" dirty="0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 </a:t>
            </a:r>
            <a:r>
              <a:rPr lang="en-US" sz="1100" b="1" kern="0" dirty="0" err="1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Sarpras</a:t>
            </a:r>
            <a:r>
              <a:rPr lang="en-US" sz="1100" b="1" kern="0" dirty="0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 </a:t>
            </a:r>
            <a:r>
              <a:rPr lang="en-US" sz="1100" b="1" kern="0" dirty="0" err="1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Pelayanan</a:t>
            </a:r>
            <a:r>
              <a:rPr lang="en-US" sz="1100" b="1" kern="0" dirty="0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 </a:t>
            </a:r>
            <a:r>
              <a:rPr lang="en-US" sz="1100" b="1" kern="0" dirty="0" err="1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Kesehatan</a:t>
            </a:r>
            <a:r>
              <a:rPr lang="en-US" sz="1100" b="1" kern="0" dirty="0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 di </a:t>
            </a:r>
            <a:r>
              <a:rPr lang="en-US" sz="1100" b="1" kern="0" dirty="0" err="1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Desa</a:t>
            </a:r>
            <a:r>
              <a:rPr lang="en-US" sz="1100" b="1" kern="0" dirty="0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)</a:t>
            </a:r>
            <a:endParaRPr lang="en-US" sz="1100" b="1" kern="0" dirty="0">
              <a:solidFill>
                <a:srgbClr val="000000"/>
              </a:solidFill>
              <a:ea typeface="Helvetica"/>
              <a:cs typeface="Calibri" panose="020F0502020204030204" pitchFamily="34" charset="0"/>
              <a:sym typeface="Helvetica"/>
            </a:endParaRPr>
          </a:p>
        </p:txBody>
      </p:sp>
      <p:sp>
        <p:nvSpPr>
          <p:cNvPr id="30" name="Shape 495"/>
          <p:cNvSpPr/>
          <p:nvPr/>
        </p:nvSpPr>
        <p:spPr>
          <a:xfrm>
            <a:off x="8885082" y="5186397"/>
            <a:ext cx="3251889" cy="6619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6124" tIns="36124" rIns="36124" bIns="36124" numCol="1" anchor="ctr">
            <a:noAutofit/>
          </a:bodyPr>
          <a:lstStyle/>
          <a:p>
            <a:pPr algn="ctr" defTabSz="550034" hangingPunct="0">
              <a:defRPr sz="1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 b="1" kern="0" dirty="0">
              <a:solidFill>
                <a:srgbClr val="000000"/>
              </a:solidFill>
              <a:ea typeface="Helvetica"/>
              <a:cs typeface="Calibri" panose="020F0502020204030204" pitchFamily="34" charset="0"/>
              <a:sym typeface="Helvetica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308119" y="5150203"/>
            <a:ext cx="28403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50034" hangingPunct="0">
              <a:defRPr sz="1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id-ID" sz="1400" b="1" kern="0" dirty="0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DISDAG - </a:t>
            </a:r>
            <a:r>
              <a:rPr lang="en-US" sz="1400" b="1" kern="0" dirty="0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DIS</a:t>
            </a:r>
            <a:r>
              <a:rPr lang="id-ID" sz="1400" b="1" kern="0" dirty="0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NAKERKOP UKM</a:t>
            </a:r>
            <a:endParaRPr lang="en-US" sz="1400" b="1" kern="0" dirty="0">
              <a:solidFill>
                <a:srgbClr val="000000"/>
              </a:solidFill>
              <a:ea typeface="Helvetica"/>
              <a:cs typeface="Calibri" panose="020F0502020204030204" pitchFamily="34" charset="0"/>
              <a:sym typeface="Helvetica"/>
            </a:endParaRPr>
          </a:p>
          <a:p>
            <a:pPr algn="ctr" defTabSz="550034" hangingPunct="0">
              <a:defRPr sz="1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200" b="1" kern="0" dirty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( </a:t>
            </a:r>
            <a:r>
              <a:rPr lang="en-US" sz="1200" b="1" kern="0" dirty="0" err="1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Pemberdayaan</a:t>
            </a:r>
            <a:r>
              <a:rPr lang="en-US" sz="1200" b="1" kern="0" dirty="0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 </a:t>
            </a:r>
            <a:r>
              <a:rPr lang="en-US" sz="1200" b="1" kern="0" dirty="0" err="1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Ekonomi</a:t>
            </a:r>
            <a:r>
              <a:rPr lang="en-US" sz="1200" b="1" kern="0" dirty="0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 </a:t>
            </a:r>
            <a:r>
              <a:rPr lang="en-US" sz="1200" b="1" kern="0" dirty="0" err="1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Masyarakat</a:t>
            </a:r>
            <a:r>
              <a:rPr lang="en-US" sz="1200" b="1" kern="0" dirty="0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 </a:t>
            </a:r>
            <a:r>
              <a:rPr lang="en-US" sz="1200" b="1" kern="0" dirty="0" err="1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Desa</a:t>
            </a:r>
            <a:r>
              <a:rPr lang="en-US" sz="1200" b="1" kern="0" dirty="0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)</a:t>
            </a:r>
          </a:p>
        </p:txBody>
      </p:sp>
      <p:sp>
        <p:nvSpPr>
          <p:cNvPr id="35" name="Shape 495"/>
          <p:cNvSpPr/>
          <p:nvPr/>
        </p:nvSpPr>
        <p:spPr>
          <a:xfrm>
            <a:off x="9290448" y="6053430"/>
            <a:ext cx="2846523" cy="6619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6124" tIns="36124" rIns="36124" bIns="36124" numCol="1" anchor="ctr">
            <a:noAutofit/>
          </a:bodyPr>
          <a:lstStyle/>
          <a:p>
            <a:pPr algn="ctr" defTabSz="550034" hangingPunct="0">
              <a:defRPr sz="1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 b="1" kern="0" dirty="0">
              <a:solidFill>
                <a:srgbClr val="000000"/>
              </a:solidFill>
              <a:ea typeface="Helvetica"/>
              <a:cs typeface="Calibri" panose="020F0502020204030204" pitchFamily="34" charset="0"/>
              <a:sym typeface="Helvetica"/>
            </a:endParaRPr>
          </a:p>
        </p:txBody>
      </p:sp>
      <p:sp>
        <p:nvSpPr>
          <p:cNvPr id="41" name="Shape 495"/>
          <p:cNvSpPr/>
          <p:nvPr/>
        </p:nvSpPr>
        <p:spPr>
          <a:xfrm>
            <a:off x="8901195" y="3303840"/>
            <a:ext cx="3236378" cy="8092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6124" tIns="36124" rIns="36124" bIns="36124" numCol="1" anchor="ctr">
            <a:noAutofit/>
          </a:bodyPr>
          <a:lstStyle/>
          <a:p>
            <a:pPr algn="ctr" defTabSz="550034" hangingPunct="0">
              <a:defRPr sz="1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 b="1" kern="0" dirty="0">
              <a:solidFill>
                <a:srgbClr val="000000"/>
              </a:solidFill>
              <a:ea typeface="Helvetica"/>
              <a:cs typeface="Calibri" panose="020F0502020204030204" pitchFamily="34" charset="0"/>
              <a:sym typeface="Helvetica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181940" y="5973324"/>
            <a:ext cx="25273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50034" hangingPunct="0">
              <a:defRPr sz="1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b="1" kern="0" dirty="0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DISPUTR</a:t>
            </a:r>
            <a:endParaRPr lang="en-US" sz="2000" b="1" kern="0" dirty="0">
              <a:solidFill>
                <a:srgbClr val="000000"/>
              </a:solidFill>
              <a:ea typeface="Helvetica"/>
              <a:cs typeface="Calibri" panose="020F0502020204030204" pitchFamily="34" charset="0"/>
              <a:sym typeface="Helvetica"/>
            </a:endParaRPr>
          </a:p>
          <a:p>
            <a:pPr algn="ctr" defTabSz="550034" hangingPunct="0">
              <a:defRPr sz="1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200" b="1" kern="0" dirty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( </a:t>
            </a:r>
            <a:r>
              <a:rPr lang="en-US" sz="1200" b="1" kern="0" dirty="0" err="1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Penyediaan</a:t>
            </a:r>
            <a:r>
              <a:rPr lang="en-US" sz="1200" b="1" kern="0" dirty="0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 </a:t>
            </a:r>
            <a:r>
              <a:rPr lang="en-US" sz="1200" b="1" kern="0" dirty="0" err="1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Sarpras</a:t>
            </a:r>
            <a:r>
              <a:rPr lang="en-US" sz="1200" b="1" kern="0" dirty="0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 Air </a:t>
            </a:r>
            <a:r>
              <a:rPr lang="en-US" sz="1200" b="1" kern="0" dirty="0" err="1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Minum</a:t>
            </a:r>
            <a:r>
              <a:rPr lang="en-US" sz="1200" b="1" kern="0" dirty="0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 </a:t>
            </a:r>
            <a:r>
              <a:rPr lang="en-US" sz="1200" b="1" kern="0" dirty="0" err="1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dan</a:t>
            </a:r>
            <a:r>
              <a:rPr lang="en-US" sz="1200" b="1" kern="0" dirty="0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 Air </a:t>
            </a:r>
            <a:r>
              <a:rPr lang="en-US" sz="1200" b="1" kern="0" dirty="0" err="1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Bersih</a:t>
            </a:r>
            <a:r>
              <a:rPr lang="en-US" sz="1200" b="1" kern="0" dirty="0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 di </a:t>
            </a:r>
            <a:r>
              <a:rPr lang="en-US" sz="1200" b="1" kern="0" dirty="0" err="1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Desa</a:t>
            </a:r>
            <a:r>
              <a:rPr lang="en-US" sz="1200" b="1" kern="0" dirty="0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)</a:t>
            </a:r>
            <a:endParaRPr lang="en-US" sz="1200" b="1" kern="0" dirty="0">
              <a:solidFill>
                <a:srgbClr val="000000"/>
              </a:solidFill>
              <a:ea typeface="Helvetica"/>
              <a:cs typeface="Calibri" panose="020F0502020204030204" pitchFamily="34" charset="0"/>
              <a:sym typeface="Helvetica"/>
            </a:endParaRPr>
          </a:p>
        </p:txBody>
      </p:sp>
      <p:sp>
        <p:nvSpPr>
          <p:cNvPr id="44" name="Shape 495"/>
          <p:cNvSpPr/>
          <p:nvPr/>
        </p:nvSpPr>
        <p:spPr>
          <a:xfrm>
            <a:off x="8885083" y="2350496"/>
            <a:ext cx="3252066" cy="7538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6124" tIns="36124" rIns="36124" bIns="36124" numCol="1" anchor="ctr">
            <a:noAutofit/>
          </a:bodyPr>
          <a:lstStyle/>
          <a:p>
            <a:pPr algn="ctr" defTabSz="550034" hangingPunct="0">
              <a:defRPr sz="1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 b="1" kern="0" dirty="0">
              <a:solidFill>
                <a:srgbClr val="000000"/>
              </a:solidFill>
              <a:ea typeface="Helvetica"/>
              <a:cs typeface="Calibri" panose="020F0502020204030204" pitchFamily="34" charset="0"/>
              <a:sym typeface="Helvetica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481911" y="2386612"/>
            <a:ext cx="25273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50034" hangingPunct="0">
              <a:defRPr sz="1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b="1" kern="0" dirty="0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DISPERAKPLH</a:t>
            </a:r>
            <a:endParaRPr lang="en-US" sz="2000" b="1" kern="0" dirty="0">
              <a:solidFill>
                <a:srgbClr val="000000"/>
              </a:solidFill>
              <a:ea typeface="Helvetica"/>
              <a:cs typeface="Calibri" panose="020F0502020204030204" pitchFamily="34" charset="0"/>
              <a:sym typeface="Helvetica"/>
            </a:endParaRPr>
          </a:p>
          <a:p>
            <a:pPr algn="ctr" defTabSz="550034" hangingPunct="0">
              <a:defRPr sz="1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200" b="1" kern="0" dirty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( </a:t>
            </a:r>
            <a:r>
              <a:rPr lang="en-US" sz="1200" b="1" kern="0" dirty="0" err="1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Kualitas</a:t>
            </a:r>
            <a:r>
              <a:rPr lang="en-US" sz="1200" b="1" kern="0" dirty="0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 </a:t>
            </a:r>
            <a:r>
              <a:rPr lang="en-US" sz="1200" b="1" kern="0" dirty="0" err="1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Lingkungan</a:t>
            </a:r>
            <a:r>
              <a:rPr lang="en-US" sz="1200" b="1" kern="0" dirty="0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 </a:t>
            </a:r>
            <a:r>
              <a:rPr lang="en-US" sz="1200" b="1" kern="0" dirty="0" err="1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Hidup</a:t>
            </a:r>
            <a:r>
              <a:rPr lang="en-US" sz="1200" b="1" kern="0" dirty="0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 di </a:t>
            </a:r>
            <a:r>
              <a:rPr lang="en-US" sz="1200" b="1" kern="0" dirty="0" err="1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Desa</a:t>
            </a:r>
            <a:r>
              <a:rPr lang="en-US" sz="1200" b="1" kern="0" dirty="0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)</a:t>
            </a:r>
            <a:endParaRPr lang="en-US" sz="1200" b="1" kern="0" dirty="0">
              <a:solidFill>
                <a:srgbClr val="000000"/>
              </a:solidFill>
              <a:ea typeface="Helvetica"/>
              <a:cs typeface="Calibri" panose="020F0502020204030204" pitchFamily="34" charset="0"/>
              <a:sym typeface="Helvetica"/>
            </a:endParaRPr>
          </a:p>
        </p:txBody>
      </p:sp>
      <p:sp>
        <p:nvSpPr>
          <p:cNvPr id="51" name="Shape 495"/>
          <p:cNvSpPr/>
          <p:nvPr/>
        </p:nvSpPr>
        <p:spPr>
          <a:xfrm>
            <a:off x="9290448" y="313738"/>
            <a:ext cx="2846523" cy="858463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6124" tIns="36124" rIns="36124" bIns="36124" numCol="1" anchor="ctr">
            <a:noAutofit/>
          </a:bodyPr>
          <a:lstStyle/>
          <a:p>
            <a:pPr algn="ctr" defTabSz="550034" hangingPunct="0">
              <a:defRPr sz="1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 b="1" kern="0" dirty="0">
              <a:solidFill>
                <a:srgbClr val="000000"/>
              </a:solidFill>
              <a:ea typeface="Helvetica"/>
              <a:cs typeface="Calibri" panose="020F0502020204030204" pitchFamily="34" charset="0"/>
              <a:sym typeface="Helvetica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9160323" y="271791"/>
            <a:ext cx="2527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50034" hangingPunct="0">
              <a:defRPr sz="1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b="1" kern="0" dirty="0" smtClean="0">
                <a:solidFill>
                  <a:srgbClr val="FF0000"/>
                </a:solidFill>
                <a:ea typeface="Helvetica"/>
                <a:cs typeface="Calibri" panose="020F0502020204030204" pitchFamily="34" charset="0"/>
                <a:sym typeface="Helvetica"/>
              </a:rPr>
              <a:t>DISPMD</a:t>
            </a:r>
            <a:endParaRPr lang="en-US" sz="2400" b="1" kern="0" dirty="0">
              <a:solidFill>
                <a:srgbClr val="FF0000"/>
              </a:solidFill>
              <a:ea typeface="Helvetica"/>
              <a:cs typeface="Calibri" panose="020F0502020204030204" pitchFamily="34" charset="0"/>
              <a:sym typeface="Helvetica"/>
            </a:endParaRPr>
          </a:p>
          <a:p>
            <a:pPr algn="ctr" defTabSz="550034" hangingPunct="0">
              <a:defRPr sz="1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600" b="1" kern="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Helvetica"/>
                <a:cs typeface="Calibri" panose="020F0502020204030204" pitchFamily="34" charset="0"/>
                <a:sym typeface="Helvetica"/>
              </a:rPr>
              <a:t>SKPD </a:t>
            </a:r>
          </a:p>
          <a:p>
            <a:pPr algn="ctr" defTabSz="550034" hangingPunct="0">
              <a:defRPr sz="1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600" b="1" kern="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Helvetica"/>
                <a:cs typeface="Calibri" panose="020F0502020204030204" pitchFamily="34" charset="0"/>
                <a:sym typeface="Helvetica"/>
              </a:rPr>
              <a:t>PENYELENGGARA</a:t>
            </a:r>
            <a:endParaRPr lang="en-US" sz="1600" b="1" kern="0" dirty="0">
              <a:solidFill>
                <a:prstClr val="black">
                  <a:lumMod val="95000"/>
                  <a:lumOff val="5000"/>
                </a:prstClr>
              </a:solidFill>
              <a:ea typeface="Helvetica"/>
              <a:cs typeface="Calibri" panose="020F0502020204030204" pitchFamily="34" charset="0"/>
              <a:sym typeface="Helvetica"/>
            </a:endParaRPr>
          </a:p>
        </p:txBody>
      </p:sp>
      <p:pic>
        <p:nvPicPr>
          <p:cNvPr id="54" name="PNS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2755" y="317500"/>
            <a:ext cx="789778" cy="85470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56" name="Rectangle 55"/>
          <p:cNvSpPr/>
          <p:nvPr/>
        </p:nvSpPr>
        <p:spPr>
          <a:xfrm>
            <a:off x="9544586" y="3314821"/>
            <a:ext cx="25273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50034" hangingPunct="0">
              <a:defRPr sz="1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b="1" kern="0" dirty="0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DISDIK</a:t>
            </a:r>
            <a:endParaRPr lang="en-US" sz="2000" b="1" kern="0" dirty="0">
              <a:solidFill>
                <a:srgbClr val="000000"/>
              </a:solidFill>
              <a:ea typeface="Helvetica"/>
              <a:cs typeface="Calibri" panose="020F0502020204030204" pitchFamily="34" charset="0"/>
              <a:sym typeface="Helvetica"/>
            </a:endParaRPr>
          </a:p>
          <a:p>
            <a:pPr algn="ctr" defTabSz="550034" hangingPunct="0">
              <a:defRPr sz="1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200" b="1" kern="0" dirty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( </a:t>
            </a:r>
            <a:r>
              <a:rPr lang="en-US" sz="1200" b="1" kern="0" dirty="0" err="1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Penyediaan</a:t>
            </a:r>
            <a:r>
              <a:rPr lang="en-US" sz="1200" b="1" kern="0" dirty="0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 </a:t>
            </a:r>
            <a:r>
              <a:rPr lang="en-US" sz="1200" b="1" kern="0" dirty="0" err="1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Sarpras</a:t>
            </a:r>
            <a:r>
              <a:rPr lang="en-US" sz="1200" b="1" kern="0" dirty="0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 </a:t>
            </a:r>
            <a:r>
              <a:rPr lang="en-US" sz="1200" b="1" kern="0" dirty="0" err="1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Pendidikan</a:t>
            </a:r>
            <a:r>
              <a:rPr lang="en-US" sz="1200" b="1" kern="0" dirty="0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 di </a:t>
            </a:r>
            <a:r>
              <a:rPr lang="en-US" sz="1200" b="1" kern="0" dirty="0" err="1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Desa</a:t>
            </a:r>
            <a:r>
              <a:rPr lang="en-US" sz="1200" b="1" kern="0" dirty="0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)</a:t>
            </a:r>
            <a:endParaRPr lang="en-US" sz="1200" b="1" kern="0" dirty="0">
              <a:solidFill>
                <a:srgbClr val="000000"/>
              </a:solidFill>
              <a:ea typeface="Helvetica"/>
              <a:cs typeface="Calibri" panose="020F0502020204030204" pitchFamily="34" charset="0"/>
              <a:sym typeface="Helvetica"/>
            </a:endParaRPr>
          </a:p>
        </p:txBody>
      </p:sp>
      <p:pic>
        <p:nvPicPr>
          <p:cNvPr id="58" name="PNS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952" y="4204156"/>
            <a:ext cx="742634" cy="77854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59" name="PNS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1194" y="3293497"/>
            <a:ext cx="729824" cy="80745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60" name="PNS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732" y="5147396"/>
            <a:ext cx="745935" cy="70093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61" name="PNS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5184" y="1425160"/>
            <a:ext cx="745935" cy="72604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62" name="PNS8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07324" y="5914959"/>
            <a:ext cx="730248" cy="80293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63" name="PNS4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5082" y="2377016"/>
            <a:ext cx="745936" cy="72604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64" name="Shape 495"/>
          <p:cNvSpPr/>
          <p:nvPr/>
        </p:nvSpPr>
        <p:spPr>
          <a:xfrm>
            <a:off x="6631214" y="6052178"/>
            <a:ext cx="2466129" cy="6573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6124" tIns="36124" rIns="36124" bIns="36124" numCol="1" anchor="ctr">
            <a:noAutofit/>
          </a:bodyPr>
          <a:lstStyle/>
          <a:p>
            <a:pPr algn="ctr" defTabSz="550034" hangingPunct="0">
              <a:defRPr sz="1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 b="1" kern="0" dirty="0">
              <a:solidFill>
                <a:srgbClr val="000000"/>
              </a:solidFill>
              <a:ea typeface="Helvetica"/>
              <a:cs typeface="Calibri" panose="020F0502020204030204" pitchFamily="34" charset="0"/>
              <a:sym typeface="Helvetica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546617" y="6059429"/>
            <a:ext cx="22225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50034" hangingPunct="0">
              <a:defRPr sz="1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b="1" kern="0" dirty="0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KECAMATAN</a:t>
            </a:r>
            <a:endParaRPr lang="en-US" sz="2000" b="1" kern="0" dirty="0">
              <a:solidFill>
                <a:srgbClr val="000000"/>
              </a:solidFill>
              <a:ea typeface="Helvetica"/>
              <a:cs typeface="Calibri" panose="020F0502020204030204" pitchFamily="34" charset="0"/>
              <a:sym typeface="Helvetica"/>
            </a:endParaRPr>
          </a:p>
          <a:p>
            <a:pPr algn="ctr" defTabSz="550034" hangingPunct="0">
              <a:defRPr sz="1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200" b="1" kern="0" dirty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( </a:t>
            </a:r>
            <a:r>
              <a:rPr lang="en-US" sz="1000" b="1" kern="0" dirty="0" err="1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Pembinaan</a:t>
            </a:r>
            <a:r>
              <a:rPr lang="en-US" sz="1000" b="1" kern="0" dirty="0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 </a:t>
            </a:r>
            <a:r>
              <a:rPr lang="en-US" sz="1000" b="1" kern="0" dirty="0" err="1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Pemerintah</a:t>
            </a:r>
            <a:r>
              <a:rPr lang="en-US" sz="1000" b="1" kern="0" dirty="0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  </a:t>
            </a:r>
            <a:r>
              <a:rPr lang="en-US" sz="1000" b="1" kern="0" dirty="0" err="1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Desa</a:t>
            </a:r>
            <a:r>
              <a:rPr lang="en-US" sz="1000" b="1" kern="0" dirty="0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)</a:t>
            </a:r>
            <a:endParaRPr lang="en-US" sz="1000" b="1" kern="0" dirty="0">
              <a:solidFill>
                <a:srgbClr val="000000"/>
              </a:solidFill>
              <a:ea typeface="Helvetica"/>
              <a:cs typeface="Calibri" panose="020F0502020204030204" pitchFamily="34" charset="0"/>
              <a:sym typeface="Helvetica"/>
            </a:endParaRPr>
          </a:p>
        </p:txBody>
      </p:sp>
      <p:pic>
        <p:nvPicPr>
          <p:cNvPr id="66" name="PNS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0390" y="5949991"/>
            <a:ext cx="745935" cy="79116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67" name="Shape 495"/>
          <p:cNvSpPr/>
          <p:nvPr/>
        </p:nvSpPr>
        <p:spPr>
          <a:xfrm>
            <a:off x="3947886" y="6044927"/>
            <a:ext cx="2500589" cy="6573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6124" tIns="36124" rIns="36124" bIns="36124" numCol="1" anchor="ctr">
            <a:noAutofit/>
          </a:bodyPr>
          <a:lstStyle/>
          <a:p>
            <a:pPr algn="ctr" defTabSz="550034" hangingPunct="0">
              <a:defRPr sz="1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 b="1" kern="0" dirty="0">
              <a:solidFill>
                <a:srgbClr val="000000"/>
              </a:solidFill>
              <a:ea typeface="Helvetica"/>
              <a:cs typeface="Calibri" panose="020F0502020204030204" pitchFamily="34" charset="0"/>
              <a:sym typeface="Helvetica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632806" y="5995916"/>
            <a:ext cx="2527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50034" hangingPunct="0">
              <a:defRPr sz="1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600" b="1" kern="0" dirty="0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PEMERINTAH DESA</a:t>
            </a:r>
            <a:endParaRPr lang="en-US" sz="1600" b="1" kern="0" dirty="0">
              <a:solidFill>
                <a:srgbClr val="000000"/>
              </a:solidFill>
              <a:ea typeface="Helvetica"/>
              <a:cs typeface="Calibri" panose="020F0502020204030204" pitchFamily="34" charset="0"/>
              <a:sym typeface="Helvetica"/>
            </a:endParaRPr>
          </a:p>
          <a:p>
            <a:pPr algn="ctr" defTabSz="550034" hangingPunct="0">
              <a:defRPr sz="1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000" b="1" kern="0" dirty="0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(Pembangunan </a:t>
            </a:r>
            <a:r>
              <a:rPr lang="en-US" sz="1000" b="1" kern="0" dirty="0" err="1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dan</a:t>
            </a:r>
            <a:r>
              <a:rPr lang="en-US" sz="1000" b="1" kern="0" dirty="0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 </a:t>
            </a:r>
            <a:r>
              <a:rPr lang="en-US" sz="1000" b="1" kern="0" dirty="0" err="1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Pemberdayaan</a:t>
            </a:r>
            <a:r>
              <a:rPr lang="en-US" sz="1000" b="1" kern="0" dirty="0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 </a:t>
            </a:r>
            <a:r>
              <a:rPr lang="en-US" sz="1000" b="1" kern="0" dirty="0" err="1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Masyarakat</a:t>
            </a:r>
            <a:r>
              <a:rPr lang="en-US" sz="1000" b="1" kern="0" dirty="0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)</a:t>
            </a:r>
            <a:endParaRPr lang="en-US" sz="1000" b="1" kern="0" dirty="0">
              <a:solidFill>
                <a:srgbClr val="000000"/>
              </a:solidFill>
              <a:ea typeface="Helvetica"/>
              <a:cs typeface="Calibri" panose="020F0502020204030204" pitchFamily="34" charset="0"/>
              <a:sym typeface="Helvetica"/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 flipH="1">
            <a:off x="4985959" y="5686731"/>
            <a:ext cx="31567" cy="358196"/>
          </a:xfrm>
          <a:prstGeom prst="straightConnector1">
            <a:avLst/>
          </a:prstGeom>
          <a:ln w="5715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4" name="Notched Right Arrow 83"/>
          <p:cNvSpPr/>
          <p:nvPr/>
        </p:nvSpPr>
        <p:spPr>
          <a:xfrm>
            <a:off x="463117" y="5867256"/>
            <a:ext cx="3060663" cy="898101"/>
          </a:xfrm>
          <a:prstGeom prst="notched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CROSS CUTTING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309645" y="1482601"/>
            <a:ext cx="29093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DPPKBP3A</a:t>
            </a:r>
            <a:endParaRPr lang="en-AU" sz="2000" b="1" dirty="0"/>
          </a:p>
          <a:p>
            <a:pPr algn="ctr" defTabSz="550034" hangingPunct="0">
              <a:defRPr sz="1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000" b="1" kern="0" dirty="0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(PEMBERDAYAAN KELOMPOK PEREMPUAN di </a:t>
            </a:r>
            <a:r>
              <a:rPr lang="en-US" sz="1000" b="1" kern="0" dirty="0" err="1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Desa</a:t>
            </a:r>
            <a:r>
              <a:rPr lang="en-US" sz="1000" b="1" kern="0" dirty="0" smtClean="0">
                <a:solidFill>
                  <a:srgbClr val="000000"/>
                </a:solidFill>
                <a:ea typeface="Helvetica"/>
                <a:cs typeface="Calibri" panose="020F0502020204030204" pitchFamily="34" charset="0"/>
                <a:sym typeface="Helvetica"/>
              </a:rPr>
              <a:t> )</a:t>
            </a:r>
            <a:endParaRPr lang="en-US" sz="1000" b="1" kern="0" dirty="0">
              <a:solidFill>
                <a:srgbClr val="000000"/>
              </a:solidFill>
              <a:ea typeface="Helvetica"/>
              <a:cs typeface="Calibri" panose="020F0502020204030204" pitchFamily="34" charset="0"/>
              <a:sym typeface="Helvetica"/>
            </a:endParaRPr>
          </a:p>
        </p:txBody>
      </p:sp>
      <p:pic>
        <p:nvPicPr>
          <p:cNvPr id="71" name="Picture 70"/>
          <p:cNvPicPr/>
          <p:nvPr/>
        </p:nvPicPr>
        <p:blipFill>
          <a:blip r:embed="rId9"/>
          <a:stretch>
            <a:fillRect/>
          </a:stretch>
        </p:blipFill>
        <p:spPr>
          <a:xfrm>
            <a:off x="248421" y="214852"/>
            <a:ext cx="4783082" cy="2825286"/>
          </a:xfrm>
          <a:prstGeom prst="rect">
            <a:avLst/>
          </a:prstGeom>
        </p:spPr>
      </p:pic>
      <p:pic>
        <p:nvPicPr>
          <p:cNvPr id="81" name="Picture 80" descr="https://scontent-sin2-2.xx.fbcdn.net/v/t1.0-9/50405211_364736210745431_5483890062590476288_n.jpg?_nc_cat=104&amp;_nc_ht=scontent-sin2-2.xx&amp;oh=f82ce33f4e8c87ea33c6b0fedb6fd5e7&amp;oe=5CFCEF5C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06" y="3773809"/>
            <a:ext cx="4766498" cy="2033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Picture 81" descr="Gambar mungkin berisi: langit dan luar ruangan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959" y="239428"/>
            <a:ext cx="3775576" cy="5618592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Oval 82"/>
          <p:cNvSpPr/>
          <p:nvPr/>
        </p:nvSpPr>
        <p:spPr>
          <a:xfrm>
            <a:off x="6528802" y="2981698"/>
            <a:ext cx="1520191" cy="775156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APBD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 flipV="1">
            <a:off x="7739304" y="837050"/>
            <a:ext cx="1418382" cy="2311952"/>
          </a:xfrm>
          <a:prstGeom prst="straightConnector1">
            <a:avLst/>
          </a:prstGeom>
          <a:ln w="5715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7940328" y="1992585"/>
            <a:ext cx="1177264" cy="1313674"/>
          </a:xfrm>
          <a:prstGeom prst="straightConnector1">
            <a:avLst/>
          </a:prstGeom>
          <a:ln w="5715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8245707" y="2857922"/>
            <a:ext cx="954637" cy="579915"/>
          </a:xfrm>
          <a:prstGeom prst="straightConnector1">
            <a:avLst/>
          </a:prstGeom>
          <a:ln w="5715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8245078" y="3641593"/>
            <a:ext cx="955266" cy="176420"/>
          </a:xfrm>
          <a:prstGeom prst="straightConnector1">
            <a:avLst/>
          </a:prstGeom>
          <a:ln w="5715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7937669" y="3851023"/>
            <a:ext cx="1314322" cy="877041"/>
          </a:xfrm>
          <a:prstGeom prst="straightConnector1">
            <a:avLst/>
          </a:prstGeom>
          <a:ln w="5715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7809233" y="3885802"/>
            <a:ext cx="1370331" cy="1743452"/>
          </a:xfrm>
          <a:prstGeom prst="straightConnector1">
            <a:avLst/>
          </a:prstGeom>
          <a:ln w="5715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7581562" y="3899203"/>
            <a:ext cx="1872823" cy="2431259"/>
          </a:xfrm>
          <a:prstGeom prst="straightConnector1">
            <a:avLst/>
          </a:prstGeom>
          <a:ln w="5715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7512895" y="3883166"/>
            <a:ext cx="12600" cy="2090158"/>
          </a:xfrm>
          <a:prstGeom prst="straightConnector1">
            <a:avLst/>
          </a:prstGeom>
          <a:ln w="5715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2843509" y="4177928"/>
            <a:ext cx="1982897" cy="1113496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APBDes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Rectangle 9"/>
          <p:cNvSpPr>
            <a:spLocks noChangeArrowheads="1"/>
          </p:cNvSpPr>
          <p:nvPr/>
        </p:nvSpPr>
        <p:spPr bwMode="auto">
          <a:xfrm>
            <a:off x="875763" y="3473002"/>
            <a:ext cx="5409120" cy="500771"/>
          </a:xfrm>
          <a:prstGeom prst="rect">
            <a:avLst/>
          </a:prstGeom>
          <a:solidFill>
            <a:schemeClr val="tx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dalam</a:t>
            </a:r>
            <a:r>
              <a:rPr lang="en-US" sz="24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r</a:t>
            </a:r>
            <a:r>
              <a:rPr lang="en-US" sz="2400" b="1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angka</a:t>
            </a:r>
            <a:r>
              <a:rPr lang="en-US" sz="24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m</a:t>
            </a:r>
            <a:r>
              <a:rPr lang="en-US" sz="2400" b="1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eningkatkan</a:t>
            </a:r>
            <a:r>
              <a:rPr lang="en-US" sz="24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Nilai</a:t>
            </a:r>
            <a:r>
              <a:rPr lang="en-US" sz="24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 IDM</a:t>
            </a:r>
            <a:endParaRPr lang="en-US" sz="24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7" name="Straight Arrow Connector 96"/>
          <p:cNvCxnSpPr/>
          <p:nvPr/>
        </p:nvCxnSpPr>
        <p:spPr>
          <a:xfrm>
            <a:off x="4087934" y="5345723"/>
            <a:ext cx="557375" cy="590140"/>
          </a:xfrm>
          <a:prstGeom prst="straightConnector1">
            <a:avLst/>
          </a:prstGeom>
          <a:ln w="5715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929163" y="2540981"/>
            <a:ext cx="4994388" cy="1064665"/>
          </a:xfrm>
          <a:prstGeom prst="rect">
            <a:avLst/>
          </a:prstGeom>
          <a:solidFill>
            <a:schemeClr val="tx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SINERGI SKPD 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PEMBERDAYAAN MASYARAKAT</a:t>
            </a:r>
            <a:endParaRPr lang="en-US" sz="20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14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6609" y="6217528"/>
            <a:ext cx="73996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 DARLING" panose="02000000000000000000" pitchFamily="2" charset="0"/>
              </a:rPr>
              <a:t>U</a:t>
            </a:r>
            <a:r>
              <a:rPr lang="id-ID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 DARLING" panose="02000000000000000000" pitchFamily="2" charset="0"/>
              </a:rPr>
              <a:t>RUSAN </a:t>
            </a: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 DARLING" panose="02000000000000000000" pitchFamily="2" charset="0"/>
              </a:rPr>
              <a:t>PEMBERDAYAAN MASYARAKAT DAN DESA</a:t>
            </a:r>
            <a:endParaRPr lang="id-ID" sz="2800" dirty="0">
              <a:solidFill>
                <a:schemeClr val="accent6">
                  <a:lumMod val="40000"/>
                  <a:lumOff val="60000"/>
                </a:schemeClr>
              </a:solidFill>
              <a:latin typeface="AR DARLING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933695" y="2504845"/>
            <a:ext cx="959730" cy="750337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142,86</a:t>
            </a:r>
            <a:r>
              <a:rPr lang="id-ID" sz="105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%</a:t>
            </a:r>
            <a:endParaRPr lang="en-AU" sz="105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443349" y="1505127"/>
            <a:ext cx="1506552" cy="85559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70 %</a:t>
            </a:r>
            <a:endParaRPr lang="id-ID" sz="1100" noProof="1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21063" y="1495689"/>
            <a:ext cx="2331840" cy="814672"/>
          </a:xfrm>
          <a:prstGeom prst="round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Tingkat </a:t>
            </a:r>
            <a:r>
              <a:rPr lang="en-US" sz="12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Partisipasi</a:t>
            </a:r>
            <a:r>
              <a:rPr lang="en-US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Masyarakat</a:t>
            </a:r>
            <a:r>
              <a:rPr lang="en-US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dalam</a:t>
            </a:r>
            <a:r>
              <a:rPr lang="en-US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Membangun</a:t>
            </a:r>
            <a:r>
              <a:rPr lang="en-US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Desa</a:t>
            </a:r>
            <a:endParaRPr lang="en-US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7455" y="2025702"/>
            <a:ext cx="2026871" cy="1022275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id-ID" sz="11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Meningkatnya </a:t>
            </a:r>
            <a:r>
              <a:rPr lang="en-US" sz="11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Kemandirian</a:t>
            </a:r>
            <a:r>
              <a:rPr lang="en-US" sz="11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Masyarakat</a:t>
            </a:r>
            <a:r>
              <a:rPr lang="en-US" sz="11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dalam</a:t>
            </a:r>
            <a:r>
              <a:rPr lang="en-US" sz="11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Membangun</a:t>
            </a:r>
            <a:r>
              <a:rPr lang="en-US" sz="11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Desa</a:t>
            </a:r>
            <a:r>
              <a:rPr lang="en-US" sz="11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endParaRPr lang="id-ID" sz="11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Hexagon 18"/>
          <p:cNvSpPr/>
          <p:nvPr/>
        </p:nvSpPr>
        <p:spPr>
          <a:xfrm>
            <a:off x="1047662" y="1098344"/>
            <a:ext cx="1380042" cy="290818"/>
          </a:xfrm>
          <a:prstGeom prst="hexagon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3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r>
              <a:rPr lang="id-ID" sz="9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SASARAN</a:t>
            </a:r>
            <a:endParaRPr lang="fi-FI" sz="9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984318" y="2487125"/>
            <a:ext cx="2244125" cy="750337"/>
          </a:xfrm>
          <a:prstGeom prst="round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Persentase</a:t>
            </a:r>
            <a:r>
              <a:rPr lang="en-US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Masyarakat</a:t>
            </a:r>
            <a:r>
              <a:rPr lang="en-US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yang </a:t>
            </a:r>
            <a:r>
              <a:rPr lang="en-US" sz="12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Terlayani</a:t>
            </a:r>
            <a:r>
              <a:rPr lang="en-US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Lembaga</a:t>
            </a:r>
            <a:r>
              <a:rPr lang="en-US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Ekonomi</a:t>
            </a:r>
            <a:r>
              <a:rPr lang="en-US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Perdesaan</a:t>
            </a:r>
            <a:endParaRPr lang="en-US" sz="12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505180" y="2504845"/>
            <a:ext cx="1506552" cy="75033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70 %</a:t>
            </a:r>
            <a:endParaRPr lang="id-ID" sz="1100" noProof="1" smtClean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140347" y="1487407"/>
            <a:ext cx="1506552" cy="8733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71,85%</a:t>
            </a:r>
            <a:endParaRPr lang="id-ID" sz="1100" noProof="1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202178" y="2487125"/>
            <a:ext cx="1444721" cy="75033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100%</a:t>
            </a:r>
            <a:endParaRPr lang="id-ID" sz="1100" noProof="1" smtClean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933695" y="1514565"/>
            <a:ext cx="959730" cy="812695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102,64</a:t>
            </a:r>
            <a:r>
              <a:rPr lang="id-ID" sz="105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%</a:t>
            </a:r>
            <a:endParaRPr lang="en-AU" sz="105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0231532" y="1947068"/>
            <a:ext cx="346075" cy="159225"/>
          </a:xfrm>
          <a:prstGeom prst="roundRect">
            <a:avLst/>
          </a:prstGeo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>
              <a:latin typeface="Arial Black" panose="020B0A04020102020204" pitchFamily="34" charset="0"/>
            </a:endParaRPr>
          </a:p>
        </p:txBody>
      </p:sp>
      <p:sp>
        <p:nvSpPr>
          <p:cNvPr id="27" name="Hexagon 26"/>
          <p:cNvSpPr/>
          <p:nvPr/>
        </p:nvSpPr>
        <p:spPr>
          <a:xfrm>
            <a:off x="3396962" y="1098344"/>
            <a:ext cx="1380042" cy="290818"/>
          </a:xfrm>
          <a:prstGeom prst="hexagon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9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INDIKATOR KINERJA</a:t>
            </a:r>
            <a:endParaRPr lang="fi-FI" sz="3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Hexagon 27"/>
          <p:cNvSpPr/>
          <p:nvPr/>
        </p:nvSpPr>
        <p:spPr>
          <a:xfrm>
            <a:off x="5505180" y="1090069"/>
            <a:ext cx="1380042" cy="290818"/>
          </a:xfrm>
          <a:prstGeom prst="hexagon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3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r>
              <a:rPr lang="id-ID" sz="9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TARGET</a:t>
            </a:r>
            <a:endParaRPr lang="fi-FI" sz="9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Hexagon 28"/>
          <p:cNvSpPr/>
          <p:nvPr/>
        </p:nvSpPr>
        <p:spPr>
          <a:xfrm>
            <a:off x="7202178" y="1090069"/>
            <a:ext cx="1380042" cy="290818"/>
          </a:xfrm>
          <a:prstGeom prst="hexagon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3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r>
              <a:rPr lang="id-ID" sz="9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REALISASI</a:t>
            </a:r>
            <a:endParaRPr lang="fi-FI" sz="9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Hexagon 29"/>
          <p:cNvSpPr/>
          <p:nvPr/>
        </p:nvSpPr>
        <p:spPr>
          <a:xfrm>
            <a:off x="8899176" y="1090069"/>
            <a:ext cx="1025575" cy="290818"/>
          </a:xfrm>
          <a:prstGeom prst="hexagon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3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r>
              <a:rPr lang="id-ID" sz="9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CAPAIAN</a:t>
            </a:r>
            <a:endParaRPr lang="fi-FI" sz="9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Hexagon 30"/>
          <p:cNvSpPr/>
          <p:nvPr/>
        </p:nvSpPr>
        <p:spPr>
          <a:xfrm>
            <a:off x="10019241" y="1090069"/>
            <a:ext cx="1025575" cy="290818"/>
          </a:xfrm>
          <a:prstGeom prst="hexagon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3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r>
              <a:rPr lang="id-ID" sz="9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STATUS</a:t>
            </a:r>
            <a:endParaRPr lang="fi-FI" sz="9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Up Arrow 31"/>
          <p:cNvSpPr/>
          <p:nvPr/>
        </p:nvSpPr>
        <p:spPr>
          <a:xfrm rot="3591289">
            <a:off x="2663875" y="1886182"/>
            <a:ext cx="243422" cy="531429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3" name="Up Arrow 32"/>
          <p:cNvSpPr/>
          <p:nvPr/>
        </p:nvSpPr>
        <p:spPr>
          <a:xfrm rot="7937984">
            <a:off x="2604711" y="2420922"/>
            <a:ext cx="215698" cy="577584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4" name="Up Arrow 33"/>
          <p:cNvSpPr/>
          <p:nvPr/>
        </p:nvSpPr>
        <p:spPr>
          <a:xfrm rot="5400000">
            <a:off x="5234445" y="1772213"/>
            <a:ext cx="336906" cy="403247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5" name="Up Arrow 34"/>
          <p:cNvSpPr/>
          <p:nvPr/>
        </p:nvSpPr>
        <p:spPr>
          <a:xfrm rot="5400000">
            <a:off x="5200416" y="2675614"/>
            <a:ext cx="336906" cy="403247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6" name="Up Arrow 35"/>
          <p:cNvSpPr/>
          <p:nvPr/>
        </p:nvSpPr>
        <p:spPr>
          <a:xfrm rot="5400000">
            <a:off x="6911087" y="1772213"/>
            <a:ext cx="336906" cy="403247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7" name="Up Arrow 36"/>
          <p:cNvSpPr/>
          <p:nvPr/>
        </p:nvSpPr>
        <p:spPr>
          <a:xfrm rot="5400000">
            <a:off x="8668892" y="1791857"/>
            <a:ext cx="336906" cy="403247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8" name="Up Arrow 37"/>
          <p:cNvSpPr/>
          <p:nvPr/>
        </p:nvSpPr>
        <p:spPr>
          <a:xfrm rot="5400000">
            <a:off x="6885882" y="2675614"/>
            <a:ext cx="336906" cy="403247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9" name="Up Arrow 38"/>
          <p:cNvSpPr/>
          <p:nvPr/>
        </p:nvSpPr>
        <p:spPr>
          <a:xfrm rot="5400000">
            <a:off x="8633534" y="2675614"/>
            <a:ext cx="336906" cy="403247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209536" y="128906"/>
            <a:ext cx="77152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CAPAIAN </a:t>
            </a:r>
            <a:r>
              <a:rPr lang="id-ID" dirty="0" smtClean="0">
                <a:latin typeface="Arial Black" panose="020B0A04020102020204" pitchFamily="34" charset="0"/>
              </a:rPr>
              <a:t>KINERJA</a:t>
            </a:r>
            <a:r>
              <a:rPr lang="en-US" dirty="0" smtClean="0">
                <a:latin typeface="Arial Black" panose="020B0A04020102020204" pitchFamily="34" charset="0"/>
              </a:rPr>
              <a:t> T</a:t>
            </a:r>
            <a:r>
              <a:rPr lang="id-ID" dirty="0" smtClean="0">
                <a:latin typeface="Arial Black" panose="020B0A04020102020204" pitchFamily="34" charset="0"/>
              </a:rPr>
              <a:t>AHUN SEBELUMNYA</a:t>
            </a:r>
          </a:p>
          <a:p>
            <a:pPr algn="ctr"/>
            <a:r>
              <a:rPr lang="id-ID" dirty="0" smtClean="0">
                <a:latin typeface="Arial Black" panose="020B0A04020102020204" pitchFamily="34" charset="0"/>
              </a:rPr>
              <a:t>DINAS </a:t>
            </a:r>
            <a:r>
              <a:rPr lang="en-US" dirty="0" smtClean="0">
                <a:latin typeface="Arial Black" panose="020B0A04020102020204" pitchFamily="34" charset="0"/>
              </a:rPr>
              <a:t>PEMBERDAYAAN MASYARAKAT DAN DESA </a:t>
            </a:r>
            <a:r>
              <a:rPr lang="id-ID" dirty="0" smtClean="0">
                <a:latin typeface="Arial Black" panose="020B0A04020102020204" pitchFamily="34" charset="0"/>
              </a:rPr>
              <a:t>KABUPATEN </a:t>
            </a:r>
            <a:r>
              <a:rPr lang="id-ID" dirty="0">
                <a:latin typeface="Arial Black" panose="020B0A04020102020204" pitchFamily="34" charset="0"/>
              </a:rPr>
              <a:t>HULU SUNGAI SELATAN TAHUN </a:t>
            </a:r>
            <a:r>
              <a:rPr lang="id-ID" dirty="0" smtClean="0">
                <a:latin typeface="Arial Black" panose="020B0A04020102020204" pitchFamily="34" charset="0"/>
              </a:rPr>
              <a:t>2018</a:t>
            </a:r>
            <a:endParaRPr lang="id-ID" dirty="0">
              <a:latin typeface="Arial Black" panose="020B0A040201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861834"/>
              </p:ext>
            </p:extLst>
          </p:nvPr>
        </p:nvGraphicFramePr>
        <p:xfrm>
          <a:off x="155723" y="5168993"/>
          <a:ext cx="2736788" cy="996315"/>
        </p:xfrm>
        <a:graphic>
          <a:graphicData uri="http://schemas.openxmlformats.org/drawingml/2006/table">
            <a:tbl>
              <a:tblPr firstRow="1" firstCol="1" bandRow="1"/>
              <a:tblGrid>
                <a:gridCol w="1000412"/>
                <a:gridCol w="117718"/>
                <a:gridCol w="111322"/>
                <a:gridCol w="1507336"/>
              </a:tblGrid>
              <a:tr h="2305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Keterangan </a:t>
                      </a:r>
                      <a:endParaRPr lang="id-ID" sz="10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</a:t>
                      </a:r>
                      <a:endParaRPr lang="id-ID" sz="10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d-ID" sz="10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Capaian &gt; 100%</a:t>
                      </a:r>
                      <a:endParaRPr lang="id-ID" sz="10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5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000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Status</a:t>
                      </a:r>
                      <a:endParaRPr lang="id-ID" sz="10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0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d-ID" sz="100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Capaian &gt; 90% - 100%</a:t>
                      </a:r>
                      <a:endParaRPr lang="id-ID" sz="10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5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00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00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d-ID" sz="100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Capaian &gt; 75% - 90%</a:t>
                      </a:r>
                      <a:endParaRPr lang="id-ID" sz="10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5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00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00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00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d-ID" sz="100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00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Capaian &lt; 50%</a:t>
                      </a:r>
                      <a:endParaRPr lang="id-ID" sz="10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5" name="Rounded Rectangle 44"/>
          <p:cNvSpPr/>
          <p:nvPr/>
        </p:nvSpPr>
        <p:spPr>
          <a:xfrm>
            <a:off x="2894234" y="5281495"/>
            <a:ext cx="296863" cy="142875"/>
          </a:xfrm>
          <a:prstGeom prst="roundRect">
            <a:avLst/>
          </a:prstGeo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d-ID">
              <a:solidFill>
                <a:srgbClr val="FF0000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897409" y="5538670"/>
            <a:ext cx="296863" cy="142875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d-ID">
              <a:solidFill>
                <a:srgbClr val="FF0000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897409" y="5757745"/>
            <a:ext cx="296863" cy="142875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d-ID">
              <a:solidFill>
                <a:srgbClr val="FF0000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895822" y="5978408"/>
            <a:ext cx="296862" cy="142875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d-ID">
              <a:solidFill>
                <a:srgbClr val="FF0000"/>
              </a:solidFill>
            </a:endParaRPr>
          </a:p>
        </p:txBody>
      </p:sp>
      <p:pic>
        <p:nvPicPr>
          <p:cNvPr id="42" name="Picture 41" descr="D:\#0 DATA MASTER\#6 Data Kasi PDW\Tanuhi Hot Springs\Kolase\Screenshot_2018-11-22-20-31-24-654_com.whatsapp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67" b="33417"/>
          <a:stretch/>
        </p:blipFill>
        <p:spPr bwMode="auto">
          <a:xfrm>
            <a:off x="6234545" y="4679692"/>
            <a:ext cx="2804423" cy="1634237"/>
          </a:xfrm>
          <a:prstGeom prst="rect">
            <a:avLst/>
          </a:prstGeom>
          <a:noFill/>
          <a:ln>
            <a:noFill/>
          </a:ln>
          <a:effectLst>
            <a:glow rad="317500">
              <a:srgbClr val="FF0000">
                <a:alpha val="51000"/>
              </a:srgb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963" y="4659731"/>
            <a:ext cx="2462606" cy="1641096"/>
          </a:xfrm>
          <a:prstGeom prst="rect">
            <a:avLst/>
          </a:prstGeom>
          <a:effectLst>
            <a:glow rad="317500">
              <a:srgbClr val="FF0000">
                <a:alpha val="51000"/>
              </a:srgbClr>
            </a:glow>
          </a:effectLst>
        </p:spPr>
      </p:pic>
      <p:sp>
        <p:nvSpPr>
          <p:cNvPr id="43" name="Rounded Rectangle 42"/>
          <p:cNvSpPr/>
          <p:nvPr/>
        </p:nvSpPr>
        <p:spPr>
          <a:xfrm>
            <a:off x="10256003" y="2720788"/>
            <a:ext cx="346075" cy="159225"/>
          </a:xfrm>
          <a:prstGeom prst="roundRect">
            <a:avLst/>
          </a:prstGeo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>
              <a:latin typeface="Arial Black" panose="020B0A04020102020204" pitchFamily="34" charset="0"/>
            </a:endParaRPr>
          </a:p>
        </p:txBody>
      </p:sp>
      <p:pic>
        <p:nvPicPr>
          <p:cNvPr id="44" name="Picture 43" descr="Gambar mungkin berisi: 6 orang, termasuk Jhonsmith, orang duduk dan dalam ruanga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161" y="4659731"/>
            <a:ext cx="2496408" cy="1591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Picture 48" descr="Gambar mungkin berisi: satu orang atau lebih, orang berdiri dan luar ruanga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720" y="4652361"/>
            <a:ext cx="2801248" cy="1600507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Rounded Rectangle 49"/>
          <p:cNvSpPr/>
          <p:nvPr/>
        </p:nvSpPr>
        <p:spPr>
          <a:xfrm>
            <a:off x="9018653" y="4390882"/>
            <a:ext cx="959730" cy="750337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103,75</a:t>
            </a:r>
            <a:r>
              <a:rPr lang="id-ID" sz="105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%</a:t>
            </a:r>
            <a:endParaRPr lang="en-AU" sz="105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528307" y="3391164"/>
            <a:ext cx="1506552" cy="85559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41 %</a:t>
            </a:r>
            <a:endParaRPr lang="id-ID" sz="1100" noProof="1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3006021" y="3381726"/>
            <a:ext cx="2331840" cy="814672"/>
          </a:xfrm>
          <a:prstGeom prst="round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Persentase</a:t>
            </a:r>
            <a:r>
              <a:rPr lang="en-US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Pemerintah</a:t>
            </a:r>
            <a:r>
              <a:rPr lang="en-US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Desa</a:t>
            </a:r>
            <a:r>
              <a:rPr lang="en-US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Berkinerja</a:t>
            </a:r>
            <a:r>
              <a:rPr lang="en-US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Baik</a:t>
            </a:r>
            <a:endParaRPr lang="en-US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96459" y="3786876"/>
            <a:ext cx="2004250" cy="1022275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id-ID" sz="1100" dirty="0">
                <a:solidFill>
                  <a:schemeClr val="tx1"/>
                </a:solidFill>
                <a:latin typeface="Arial Black" panose="020B0A04020102020204" pitchFamily="34" charset="0"/>
              </a:rPr>
              <a:t>Meningkatnya kinerja penyelenggaraan Pemerintahan  Desa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069276" y="4373162"/>
            <a:ext cx="2244125" cy="750337"/>
          </a:xfrm>
          <a:prstGeom prst="round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Persentase</a:t>
            </a:r>
            <a:r>
              <a:rPr lang="en-US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Persencanaan</a:t>
            </a:r>
            <a:r>
              <a:rPr lang="en-US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Desa</a:t>
            </a:r>
            <a:r>
              <a:rPr lang="en-US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dengan</a:t>
            </a:r>
            <a:r>
              <a:rPr lang="en-US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kategori</a:t>
            </a:r>
            <a:r>
              <a:rPr lang="en-US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</a:t>
            </a:r>
            <a:r>
              <a:rPr lang="en-US" sz="12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Baik</a:t>
            </a:r>
            <a:endParaRPr lang="en-US" sz="12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590138" y="4390882"/>
            <a:ext cx="1506552" cy="75033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80 %</a:t>
            </a:r>
            <a:endParaRPr lang="id-ID" sz="1100" noProof="1" smtClean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290759" y="4383150"/>
            <a:ext cx="1444721" cy="75033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83,33%</a:t>
            </a:r>
            <a:endParaRPr lang="id-ID" sz="1100" noProof="1" smtClean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9018653" y="3400602"/>
            <a:ext cx="959730" cy="812695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240,51</a:t>
            </a:r>
            <a:r>
              <a:rPr lang="id-ID" sz="105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%</a:t>
            </a:r>
            <a:endParaRPr lang="en-AU" sz="105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10297191" y="3673880"/>
            <a:ext cx="346075" cy="159225"/>
          </a:xfrm>
          <a:prstGeom prst="roundRect">
            <a:avLst/>
          </a:prstGeo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>
              <a:latin typeface="Arial Black" panose="020B0A04020102020204" pitchFamily="34" charset="0"/>
            </a:endParaRPr>
          </a:p>
        </p:txBody>
      </p:sp>
      <p:sp>
        <p:nvSpPr>
          <p:cNvPr id="59" name="Up Arrow 58"/>
          <p:cNvSpPr/>
          <p:nvPr/>
        </p:nvSpPr>
        <p:spPr>
          <a:xfrm rot="3591289">
            <a:off x="2748833" y="3772219"/>
            <a:ext cx="243422" cy="531429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0" name="Up Arrow 59"/>
          <p:cNvSpPr/>
          <p:nvPr/>
        </p:nvSpPr>
        <p:spPr>
          <a:xfrm rot="5400000">
            <a:off x="5319403" y="3658250"/>
            <a:ext cx="336906" cy="403247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1" name="Up Arrow 60"/>
          <p:cNvSpPr/>
          <p:nvPr/>
        </p:nvSpPr>
        <p:spPr>
          <a:xfrm rot="5400000">
            <a:off x="5285374" y="4561651"/>
            <a:ext cx="336906" cy="403247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2" name="Up Arrow 61"/>
          <p:cNvSpPr/>
          <p:nvPr/>
        </p:nvSpPr>
        <p:spPr>
          <a:xfrm rot="5400000">
            <a:off x="8753850" y="3677894"/>
            <a:ext cx="336906" cy="403247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3" name="Up Arrow 62"/>
          <p:cNvSpPr/>
          <p:nvPr/>
        </p:nvSpPr>
        <p:spPr>
          <a:xfrm rot="5400000">
            <a:off x="6970840" y="4561651"/>
            <a:ext cx="336906" cy="403247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4" name="Up Arrow 63"/>
          <p:cNvSpPr/>
          <p:nvPr/>
        </p:nvSpPr>
        <p:spPr>
          <a:xfrm rot="5400000">
            <a:off x="8718492" y="4561651"/>
            <a:ext cx="336906" cy="403247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0340961" y="4606825"/>
            <a:ext cx="346075" cy="159225"/>
          </a:xfrm>
          <a:prstGeom prst="roundRect">
            <a:avLst/>
          </a:prstGeo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>
              <a:latin typeface="Arial Black" panose="020B0A04020102020204" pitchFamily="34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7269013" y="3417665"/>
            <a:ext cx="1444721" cy="75033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98,61%</a:t>
            </a:r>
            <a:endParaRPr lang="id-ID" sz="1100" noProof="1" smtClean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Up Arrow 66"/>
          <p:cNvSpPr/>
          <p:nvPr/>
        </p:nvSpPr>
        <p:spPr>
          <a:xfrm rot="5400000">
            <a:off x="6953056" y="3617006"/>
            <a:ext cx="307690" cy="403247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8" name="Up Arrow 67"/>
          <p:cNvSpPr/>
          <p:nvPr/>
        </p:nvSpPr>
        <p:spPr>
          <a:xfrm rot="7937984">
            <a:off x="2770980" y="4304740"/>
            <a:ext cx="215698" cy="577584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0898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ounded Rectangle 112"/>
          <p:cNvSpPr/>
          <p:nvPr/>
        </p:nvSpPr>
        <p:spPr>
          <a:xfrm>
            <a:off x="9106435" y="2274053"/>
            <a:ext cx="1040980" cy="1119143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100%</a:t>
            </a:r>
            <a:endParaRPr lang="en-AU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5616089" y="959410"/>
            <a:ext cx="1506552" cy="11191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12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d-ID" sz="12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d-ID" sz="1200" noProof="1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3020933" y="968848"/>
            <a:ext cx="2338939" cy="1119143"/>
          </a:xfrm>
          <a:prstGeom prst="round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n-NO" sz="1200" dirty="0">
                <a:solidFill>
                  <a:schemeClr val="tx1"/>
                </a:solidFill>
                <a:latin typeface="Arial Black" panose="020B0A04020102020204" pitchFamily="34" charset="0"/>
              </a:rPr>
              <a:t>Indeks Kepuasan Masyarakat 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867686" y="1997547"/>
            <a:ext cx="1882994" cy="279129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sv-SE" sz="1200" dirty="0">
                <a:solidFill>
                  <a:schemeClr val="tx1"/>
                </a:solidFill>
                <a:latin typeface="Arial Black" panose="020B0A04020102020204" pitchFamily="34" charset="0"/>
              </a:rPr>
              <a:t>Meningkatnya Kualitas Pelayanan Publik dan Akuntabilitas Kinerja urusan </a:t>
            </a:r>
            <a:r>
              <a:rPr lang="sv-SE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Pemberdayaan Masyarakat dan Desa</a:t>
            </a:r>
            <a:endParaRPr lang="sv-SE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3020933" y="2275210"/>
            <a:ext cx="2338939" cy="1119143"/>
          </a:xfrm>
          <a:prstGeom prst="round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>
                <a:solidFill>
                  <a:schemeClr val="tx1"/>
                </a:solidFill>
                <a:latin typeface="Arial Black" panose="020B0A04020102020204" pitchFamily="34" charset="0"/>
              </a:rPr>
              <a:t>Persentase keluhan pengaduan layanan yang ditindaklanjuti</a:t>
            </a:r>
            <a:endParaRPr lang="sv-SE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5614665" y="2274053"/>
            <a:ext cx="1506552" cy="11191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100 %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9106435" y="968848"/>
            <a:ext cx="1054220" cy="1119143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  <a:r>
              <a:rPr lang="en-US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01,02</a:t>
            </a:r>
            <a:r>
              <a:rPr lang="id-ID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%</a:t>
            </a:r>
            <a:endParaRPr lang="en-AU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10536033" y="2789365"/>
            <a:ext cx="346075" cy="159225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sp>
        <p:nvSpPr>
          <p:cNvPr id="122" name="Rounded Rectangle 121"/>
          <p:cNvSpPr/>
          <p:nvPr/>
        </p:nvSpPr>
        <p:spPr>
          <a:xfrm>
            <a:off x="7360550" y="949971"/>
            <a:ext cx="1506552" cy="11191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82,84</a:t>
            </a:r>
            <a:endParaRPr lang="id-ID" sz="1200" noProof="1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7359126" y="2264614"/>
            <a:ext cx="1506552" cy="11191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100%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10518855" y="4090774"/>
            <a:ext cx="346075" cy="159225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sp>
        <p:nvSpPr>
          <p:cNvPr id="125" name="Rounded Rectangle 124"/>
          <p:cNvSpPr/>
          <p:nvPr/>
        </p:nvSpPr>
        <p:spPr>
          <a:xfrm>
            <a:off x="9092399" y="3579658"/>
            <a:ext cx="1055016" cy="1119143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  <a:r>
              <a:rPr lang="en-US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r>
              <a:rPr lang="id-ID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0%</a:t>
            </a:r>
            <a:endParaRPr lang="en-AU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3006897" y="3580815"/>
            <a:ext cx="2338939" cy="1119143"/>
          </a:xfrm>
          <a:prstGeom prst="round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Predikat</a:t>
            </a:r>
            <a:r>
              <a:rPr lang="id-ID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/</a:t>
            </a:r>
            <a:r>
              <a:rPr lang="en-US" sz="12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Nilai</a:t>
            </a:r>
            <a:r>
              <a:rPr lang="en-US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 Black" panose="020B0A04020102020204" pitchFamily="34" charset="0"/>
              </a:rPr>
              <a:t>Hasil</a:t>
            </a:r>
            <a:r>
              <a:rPr lang="en-US" sz="12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 Black" panose="020B0A04020102020204" pitchFamily="34" charset="0"/>
              </a:rPr>
              <a:t>Evaluasi</a:t>
            </a:r>
            <a:r>
              <a:rPr lang="en-US" sz="1200" dirty="0">
                <a:solidFill>
                  <a:schemeClr val="tx1"/>
                </a:solidFill>
                <a:latin typeface="Arial Black" panose="020B0A04020102020204" pitchFamily="34" charset="0"/>
              </a:rPr>
              <a:t> AKIP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5600629" y="3579658"/>
            <a:ext cx="1506552" cy="11191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BB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7345090" y="3570219"/>
            <a:ext cx="1506552" cy="11191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BB</a:t>
            </a:r>
            <a:r>
              <a:rPr lang="id-ID" sz="12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2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79,06</a:t>
            </a:r>
            <a:r>
              <a:rPr lang="id-ID" sz="12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9092399" y="4933092"/>
            <a:ext cx="959730" cy="1119143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100%</a:t>
            </a:r>
            <a:endParaRPr lang="en-AU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3006897" y="4934249"/>
            <a:ext cx="2338939" cy="1119143"/>
          </a:xfrm>
          <a:prstGeom prst="round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chemeClr val="tx1"/>
                </a:solidFill>
                <a:latin typeface="Arial Black" panose="020B0A04020102020204" pitchFamily="34" charset="0"/>
              </a:rPr>
              <a:t>Persentase temuan Inspektorat/BPK-RI yang ditindaklanjuti</a:t>
            </a:r>
            <a:endParaRPr lang="en-US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5600629" y="4933092"/>
            <a:ext cx="1506552" cy="11191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100 %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10490785" y="5413050"/>
            <a:ext cx="346075" cy="159225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sp>
        <p:nvSpPr>
          <p:cNvPr id="134" name="Rounded Rectangle 133"/>
          <p:cNvSpPr/>
          <p:nvPr/>
        </p:nvSpPr>
        <p:spPr>
          <a:xfrm>
            <a:off x="7345090" y="4923653"/>
            <a:ext cx="1506552" cy="11191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100%                     (2 Temuan)</a:t>
            </a:r>
            <a:endParaRPr lang="id-ID" sz="1200" noProof="1" smtClean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5" name="Hexagon 134"/>
          <p:cNvSpPr/>
          <p:nvPr/>
        </p:nvSpPr>
        <p:spPr>
          <a:xfrm>
            <a:off x="1189076" y="393243"/>
            <a:ext cx="1380042" cy="290818"/>
          </a:xfrm>
          <a:prstGeom prst="hexagon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3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r>
              <a:rPr lang="id-ID" sz="9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SASARAN</a:t>
            </a:r>
            <a:endParaRPr lang="fi-FI" sz="9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6" name="Hexagon 135"/>
          <p:cNvSpPr/>
          <p:nvPr/>
        </p:nvSpPr>
        <p:spPr>
          <a:xfrm>
            <a:off x="3538376" y="393243"/>
            <a:ext cx="1380042" cy="290818"/>
          </a:xfrm>
          <a:prstGeom prst="hexagon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9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INDIKATOR KINERJA</a:t>
            </a:r>
            <a:endParaRPr lang="fi-FI" sz="3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37" name="Hexagon 136"/>
          <p:cNvSpPr/>
          <p:nvPr/>
        </p:nvSpPr>
        <p:spPr>
          <a:xfrm>
            <a:off x="5646594" y="384968"/>
            <a:ext cx="1380042" cy="290818"/>
          </a:xfrm>
          <a:prstGeom prst="hexagon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3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r>
              <a:rPr lang="id-ID" sz="9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TARGET</a:t>
            </a:r>
            <a:endParaRPr lang="fi-FI" sz="9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8" name="Hexagon 137"/>
          <p:cNvSpPr/>
          <p:nvPr/>
        </p:nvSpPr>
        <p:spPr>
          <a:xfrm>
            <a:off x="7343592" y="384968"/>
            <a:ext cx="1380042" cy="290818"/>
          </a:xfrm>
          <a:prstGeom prst="hexagon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3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r>
              <a:rPr lang="id-ID" sz="9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REALISASI</a:t>
            </a:r>
            <a:endParaRPr lang="fi-FI" sz="9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9" name="Hexagon 138"/>
          <p:cNvSpPr/>
          <p:nvPr/>
        </p:nvSpPr>
        <p:spPr>
          <a:xfrm>
            <a:off x="9040590" y="384968"/>
            <a:ext cx="1025575" cy="290818"/>
          </a:xfrm>
          <a:prstGeom prst="hexagon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3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r>
              <a:rPr lang="id-ID" sz="9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CAPAIAN</a:t>
            </a:r>
            <a:endParaRPr lang="fi-FI" sz="9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0" name="Hexagon 139"/>
          <p:cNvSpPr/>
          <p:nvPr/>
        </p:nvSpPr>
        <p:spPr>
          <a:xfrm>
            <a:off x="10160655" y="384968"/>
            <a:ext cx="1025575" cy="290818"/>
          </a:xfrm>
          <a:prstGeom prst="hexagon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3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r>
              <a:rPr lang="id-ID" sz="9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STATUS</a:t>
            </a:r>
            <a:endParaRPr lang="fi-FI" sz="9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Up Arrow 30"/>
          <p:cNvSpPr/>
          <p:nvPr/>
        </p:nvSpPr>
        <p:spPr>
          <a:xfrm rot="5400000">
            <a:off x="5377740" y="1328108"/>
            <a:ext cx="336906" cy="403247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2" name="Up Arrow 31"/>
          <p:cNvSpPr/>
          <p:nvPr/>
        </p:nvSpPr>
        <p:spPr>
          <a:xfrm rot="5400000">
            <a:off x="7186069" y="1300813"/>
            <a:ext cx="336906" cy="403247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3" name="Up Arrow 32"/>
          <p:cNvSpPr/>
          <p:nvPr/>
        </p:nvSpPr>
        <p:spPr>
          <a:xfrm rot="5400000">
            <a:off x="8901311" y="1309230"/>
            <a:ext cx="336906" cy="403247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4" name="Up Arrow 33"/>
          <p:cNvSpPr/>
          <p:nvPr/>
        </p:nvSpPr>
        <p:spPr>
          <a:xfrm rot="5400000">
            <a:off x="5360648" y="2661256"/>
            <a:ext cx="336906" cy="403247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5" name="Up Arrow 34"/>
          <p:cNvSpPr/>
          <p:nvPr/>
        </p:nvSpPr>
        <p:spPr>
          <a:xfrm rot="5400000">
            <a:off x="7168977" y="2633960"/>
            <a:ext cx="336906" cy="403247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6" name="Up Arrow 35"/>
          <p:cNvSpPr/>
          <p:nvPr/>
        </p:nvSpPr>
        <p:spPr>
          <a:xfrm rot="5400000">
            <a:off x="8884219" y="2642377"/>
            <a:ext cx="336906" cy="403247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7" name="Up Arrow 36"/>
          <p:cNvSpPr/>
          <p:nvPr/>
        </p:nvSpPr>
        <p:spPr>
          <a:xfrm rot="5400000">
            <a:off x="5335010" y="3968764"/>
            <a:ext cx="336906" cy="403247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8" name="Up Arrow 37"/>
          <p:cNvSpPr/>
          <p:nvPr/>
        </p:nvSpPr>
        <p:spPr>
          <a:xfrm rot="5400000">
            <a:off x="7143339" y="3941469"/>
            <a:ext cx="336906" cy="403247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9" name="Up Arrow 38"/>
          <p:cNvSpPr/>
          <p:nvPr/>
        </p:nvSpPr>
        <p:spPr>
          <a:xfrm rot="5400000">
            <a:off x="8858581" y="3949886"/>
            <a:ext cx="336906" cy="403247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0" name="Up Arrow 39"/>
          <p:cNvSpPr/>
          <p:nvPr/>
        </p:nvSpPr>
        <p:spPr>
          <a:xfrm rot="5400000">
            <a:off x="5369194" y="5310460"/>
            <a:ext cx="336906" cy="403247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1" name="Up Arrow 40"/>
          <p:cNvSpPr/>
          <p:nvPr/>
        </p:nvSpPr>
        <p:spPr>
          <a:xfrm rot="5400000">
            <a:off x="7177523" y="5283165"/>
            <a:ext cx="336906" cy="403247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2" name="Up Arrow 41"/>
          <p:cNvSpPr/>
          <p:nvPr/>
        </p:nvSpPr>
        <p:spPr>
          <a:xfrm rot="5400000">
            <a:off x="8892765" y="5291582"/>
            <a:ext cx="336906" cy="403247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3" name="Up Arrow 42"/>
          <p:cNvSpPr/>
          <p:nvPr/>
        </p:nvSpPr>
        <p:spPr>
          <a:xfrm rot="3320546">
            <a:off x="2668889" y="1538101"/>
            <a:ext cx="336906" cy="832539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4" name="Up Arrow 43"/>
          <p:cNvSpPr/>
          <p:nvPr/>
        </p:nvSpPr>
        <p:spPr>
          <a:xfrm rot="5400000">
            <a:off x="2701181" y="2746967"/>
            <a:ext cx="336906" cy="403247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5" name="Up Arrow 44"/>
          <p:cNvSpPr/>
          <p:nvPr/>
        </p:nvSpPr>
        <p:spPr>
          <a:xfrm rot="5400000">
            <a:off x="2731724" y="3860177"/>
            <a:ext cx="336906" cy="403247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6" name="Up Arrow 45"/>
          <p:cNvSpPr/>
          <p:nvPr/>
        </p:nvSpPr>
        <p:spPr>
          <a:xfrm rot="7470339">
            <a:off x="2621221" y="4489721"/>
            <a:ext cx="336906" cy="832539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163354" y="6207632"/>
            <a:ext cx="4545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 DARLING" panose="02000000000000000000" pitchFamily="2" charset="0"/>
              </a:rPr>
              <a:t>KESEKRETARIATAN</a:t>
            </a:r>
            <a:endParaRPr lang="id-ID" sz="3200" dirty="0">
              <a:solidFill>
                <a:schemeClr val="accent6">
                  <a:lumMod val="40000"/>
                  <a:lumOff val="60000"/>
                </a:schemeClr>
              </a:solidFill>
              <a:latin typeface="AR DARLING" panose="02000000000000000000" pitchFamily="2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0518855" y="1467089"/>
            <a:ext cx="346075" cy="159225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752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 rot="19792550">
            <a:off x="-74737" y="213736"/>
            <a:ext cx="2647598" cy="1518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2896105" y="0"/>
            <a:ext cx="6492110" cy="965200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58197" y="43531"/>
            <a:ext cx="6967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Calibri" panose="020F0502020204030204"/>
              </a:rPr>
              <a:t>PENINGKATAN PEMBERDAYAAN KELOMPOK MASYARAKAT </a:t>
            </a:r>
            <a:endParaRPr lang="en-U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Up Arrow 6"/>
          <p:cNvSpPr/>
          <p:nvPr/>
        </p:nvSpPr>
        <p:spPr>
          <a:xfrm rot="5400000">
            <a:off x="3368007" y="3191043"/>
            <a:ext cx="225358" cy="386995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Up Arrow 7"/>
          <p:cNvSpPr/>
          <p:nvPr/>
        </p:nvSpPr>
        <p:spPr>
          <a:xfrm rot="5400000">
            <a:off x="5833413" y="1018062"/>
            <a:ext cx="345425" cy="2075778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58197" y="328189"/>
            <a:ext cx="6967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 DARLING" panose="02000000000000000000" pitchFamily="2" charset="0"/>
              </a:rPr>
              <a:t>INDEKS DESA MEMBANGUN</a:t>
            </a:r>
            <a:endParaRPr lang="en-US" sz="2800" b="1" dirty="0">
              <a:solidFill>
                <a:srgbClr val="FF0000"/>
              </a:solidFill>
              <a:latin typeface="AR DARLING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37168" y="1249425"/>
            <a:ext cx="2736685" cy="1100092"/>
            <a:chOff x="-71254" y="-152581"/>
            <a:chExt cx="1874920" cy="1639796"/>
          </a:xfrm>
        </p:grpSpPr>
        <p:sp>
          <p:nvSpPr>
            <p:cNvPr id="11" name="Rounded Rectangle 10"/>
            <p:cNvSpPr/>
            <p:nvPr/>
          </p:nvSpPr>
          <p:spPr>
            <a:xfrm>
              <a:off x="-71254" y="-152581"/>
              <a:ext cx="1874920" cy="1459653"/>
            </a:xfrm>
            <a:prstGeom prst="roundRect">
              <a:avLst/>
            </a:prstGeom>
            <a:solidFill>
              <a:srgbClr val="ED7D31">
                <a:hueOff val="0"/>
                <a:satOff val="0"/>
                <a:lumOff val="0"/>
                <a:alphaOff val="0"/>
              </a:srgbClr>
            </a:solidFill>
            <a:ln w="38100" cap="flat" cmpd="sng" algn="ctr">
              <a:solidFill>
                <a:scrgbClr r="0" g="0" b="0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-15062" y="170070"/>
              <a:ext cx="1732412" cy="13171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1600" b="1" dirty="0">
                  <a:solidFill>
                    <a:sysClr val="windowText" lastClr="000000"/>
                  </a:solidFill>
                  <a:latin typeface="Arial Black" panose="020B0A04020102020204" pitchFamily="34" charset="0"/>
                </a:rPr>
                <a:t>KEPALA BIDANG </a:t>
              </a:r>
              <a:r>
                <a:rPr lang="en-US" sz="1600" b="1" dirty="0" smtClean="0">
                  <a:solidFill>
                    <a:sysClr val="windowText" lastClr="000000"/>
                  </a:solidFill>
                  <a:latin typeface="Arial Black" panose="020B0A04020102020204" pitchFamily="34" charset="0"/>
                </a:rPr>
                <a:t>PEMBERDAYAAN MSYARAKAT DESA</a:t>
              </a:r>
              <a:endParaRPr lang="id-ID" sz="1600" b="1" dirty="0">
                <a:solidFill>
                  <a:sysClr val="windowText" lastClr="000000"/>
                </a:solidFill>
                <a:latin typeface="Arial Black" panose="020B0A04020102020204" pitchFamily="34" charset="0"/>
              </a:endParaRP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kern="1200" dirty="0">
                <a:solidFill>
                  <a:sysClr val="windowText" lastClr="000000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08651" y="2527932"/>
            <a:ext cx="2094121" cy="1082056"/>
            <a:chOff x="944" y="1094738"/>
            <a:chExt cx="3062035" cy="1459654"/>
          </a:xfrm>
        </p:grpSpPr>
        <p:sp>
          <p:nvSpPr>
            <p:cNvPr id="14" name="Rounded Rectangle 13"/>
            <p:cNvSpPr/>
            <p:nvPr/>
          </p:nvSpPr>
          <p:spPr>
            <a:xfrm>
              <a:off x="944" y="1094738"/>
              <a:ext cx="2840326" cy="1459654"/>
            </a:xfrm>
            <a:prstGeom prst="roundRect">
              <a:avLst/>
            </a:prstGeom>
            <a:solidFill>
              <a:srgbClr val="FFC000">
                <a:lumMod val="60000"/>
                <a:lumOff val="40000"/>
              </a:srgbClr>
            </a:solidFill>
            <a:ln w="38100" cap="flat" cmpd="sng" algn="ctr">
              <a:solidFill>
                <a:scrgbClr r="0" g="0" b="0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72199" y="1165993"/>
              <a:ext cx="2990780" cy="13171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algn="ctr"/>
              <a:r>
                <a:rPr lang="nn-NO" sz="1400" b="1" dirty="0" smtClean="0">
                  <a:solidFill>
                    <a:schemeClr val="accent4"/>
                  </a:solidFill>
                  <a:latin typeface="Bookman Old Style" panose="02050604050505020204" pitchFamily="18" charset="0"/>
                </a:rPr>
                <a:t>Program Pengembangan </a:t>
              </a:r>
              <a:r>
                <a:rPr lang="nn-NO" sz="1400" b="1" dirty="0">
                  <a:solidFill>
                    <a:schemeClr val="accent4"/>
                  </a:solidFill>
                  <a:latin typeface="Bookman Old Style" panose="02050604050505020204" pitchFamily="18" charset="0"/>
                </a:rPr>
                <a:t>Lembaga Ekonomi Perdesaan</a:t>
              </a:r>
            </a:p>
          </p:txBody>
        </p:sp>
      </p:grpSp>
      <p:sp>
        <p:nvSpPr>
          <p:cNvPr id="16" name="Rounded Rectangle 4"/>
          <p:cNvSpPr/>
          <p:nvPr/>
        </p:nvSpPr>
        <p:spPr>
          <a:xfrm rot="19459829">
            <a:off x="245085" y="977333"/>
            <a:ext cx="2399128" cy="4579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32410" tIns="232410" rIns="232410" bIns="232410" numCol="1" spcCol="1270" anchor="ctr" anchorCtr="0">
            <a:noAutofit/>
          </a:bodyPr>
          <a:lstStyle/>
          <a:p>
            <a:pPr lvl="0" algn="ctr" defTabSz="2711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2000" b="1" dirty="0" smtClean="0">
                <a:solidFill>
                  <a:sysClr val="windowText" lastClr="000000"/>
                </a:solidFill>
                <a:latin typeface="Calibri" panose="020F0502020204030204"/>
              </a:rPr>
              <a:t>Sekretaris + </a:t>
            </a:r>
            <a:r>
              <a:rPr lang="en-US" sz="2000" b="1" dirty="0" smtClean="0">
                <a:solidFill>
                  <a:sysClr val="windowText" lastClr="000000"/>
                </a:solidFill>
                <a:latin typeface="Calibri" panose="020F0502020204030204"/>
              </a:rPr>
              <a:t>2 </a:t>
            </a:r>
            <a:r>
              <a:rPr lang="id-ID" sz="2000" b="1" dirty="0" smtClean="0">
                <a:solidFill>
                  <a:sysClr val="windowText" lastClr="000000"/>
                </a:solidFill>
                <a:latin typeface="Calibri" panose="020F0502020204030204"/>
              </a:rPr>
              <a:t>Kasubbag</a:t>
            </a:r>
            <a:endParaRPr lang="en-US" sz="2000" b="1" kern="120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17" name="Rounded Rectangle 4"/>
          <p:cNvSpPr/>
          <p:nvPr/>
        </p:nvSpPr>
        <p:spPr>
          <a:xfrm rot="19567123">
            <a:off x="-253421" y="635081"/>
            <a:ext cx="2684835" cy="4579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32410" tIns="232410" rIns="232410" bIns="232410" numCol="1" spcCol="1270" anchor="ctr" anchorCtr="0">
            <a:noAutofit/>
          </a:bodyPr>
          <a:lstStyle/>
          <a:p>
            <a:pPr lvl="0" algn="ctr" defTabSz="2711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2800" b="1" dirty="0" smtClean="0">
                <a:solidFill>
                  <a:sysClr val="windowText" lastClr="000000"/>
                </a:solidFill>
                <a:latin typeface="Calibri" panose="020F0502020204030204"/>
              </a:rPr>
              <a:t>KEPALA DINAS</a:t>
            </a:r>
            <a:endParaRPr lang="en-US" sz="2800" b="1" kern="120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90075" y="3786846"/>
            <a:ext cx="2388876" cy="1577693"/>
          </a:xfrm>
          <a:prstGeom prst="rect">
            <a:avLst/>
          </a:prstGeom>
          <a:solidFill>
            <a:srgbClr val="FFC000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endParaRPr lang="en-US" sz="1300" b="1" dirty="0" smtClean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id-ID" sz="1300" b="1" dirty="0">
                <a:solidFill>
                  <a:schemeClr val="tx1"/>
                </a:solidFill>
              </a:rPr>
              <a:t>Workshop kemitraan </a:t>
            </a:r>
            <a:r>
              <a:rPr lang="id-ID" sz="1300" b="1" dirty="0" smtClean="0">
                <a:solidFill>
                  <a:schemeClr val="tx1"/>
                </a:solidFill>
              </a:rPr>
              <a:t>Bumdes</a:t>
            </a:r>
            <a:endParaRPr lang="en-US" sz="1300" b="1" dirty="0" smtClean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en-US" sz="1300" b="1" dirty="0" err="1">
                <a:solidFill>
                  <a:schemeClr val="tx1"/>
                </a:solidFill>
              </a:rPr>
              <a:t>Sosialisasi</a:t>
            </a:r>
            <a:r>
              <a:rPr lang="en-US" sz="1300" b="1" dirty="0">
                <a:solidFill>
                  <a:schemeClr val="tx1"/>
                </a:solidFill>
              </a:rPr>
              <a:t> Pembangunan </a:t>
            </a:r>
            <a:r>
              <a:rPr lang="en-US" sz="1300" b="1" dirty="0" err="1">
                <a:solidFill>
                  <a:schemeClr val="tx1"/>
                </a:solidFill>
              </a:rPr>
              <a:t>Kawasan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Perdesaan</a:t>
            </a:r>
            <a:endParaRPr lang="en-US" sz="1300" b="1" dirty="0" smtClean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id-ID" sz="1300" b="1" dirty="0" smtClean="0">
                <a:solidFill>
                  <a:schemeClr val="tx1"/>
                </a:solidFill>
              </a:rPr>
              <a:t>Dst .......</a:t>
            </a:r>
            <a:endParaRPr lang="id-ID" sz="1300" b="1" dirty="0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113999" y="2527928"/>
            <a:ext cx="2110484" cy="1141773"/>
            <a:chOff x="157658" y="1143273"/>
            <a:chExt cx="2840326" cy="1513363"/>
          </a:xfrm>
        </p:grpSpPr>
        <p:sp>
          <p:nvSpPr>
            <p:cNvPr id="23" name="Rounded Rectangle 22"/>
            <p:cNvSpPr/>
            <p:nvPr/>
          </p:nvSpPr>
          <p:spPr>
            <a:xfrm>
              <a:off x="157658" y="1143273"/>
              <a:ext cx="2840326" cy="1459654"/>
            </a:xfrm>
            <a:prstGeom prst="roundRect">
              <a:avLst/>
            </a:prstGeom>
            <a:solidFill>
              <a:srgbClr val="FFC000">
                <a:lumMod val="60000"/>
                <a:lumOff val="40000"/>
              </a:srgbClr>
            </a:solidFill>
            <a:ln w="38100" cap="flat" cmpd="sng" algn="ctr">
              <a:solidFill>
                <a:scrgbClr r="0" g="0" b="0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4" name="Rounded Rectangle 4"/>
            <p:cNvSpPr/>
            <p:nvPr/>
          </p:nvSpPr>
          <p:spPr>
            <a:xfrm>
              <a:off x="231866" y="1339492"/>
              <a:ext cx="2697818" cy="13171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algn="ctr"/>
              <a:r>
                <a:rPr lang="nn-NO" sz="1400" b="1" dirty="0" smtClean="0">
                  <a:solidFill>
                    <a:schemeClr val="accent4"/>
                  </a:solidFill>
                  <a:latin typeface="Arial Black" panose="020B0A04020102020204" pitchFamily="34" charset="0"/>
                </a:rPr>
                <a:t>Program Peningkatan </a:t>
              </a:r>
              <a:r>
                <a:rPr lang="nn-NO" sz="1400" b="1" dirty="0">
                  <a:solidFill>
                    <a:schemeClr val="accent4"/>
                  </a:solidFill>
                  <a:latin typeface="Arial Black" panose="020B0A04020102020204" pitchFamily="34" charset="0"/>
                </a:rPr>
                <a:t>Pemberdayaan Masyarakat</a:t>
              </a: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endParaRPr lang="id-ID" sz="1400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942899" y="3814972"/>
            <a:ext cx="2731285" cy="1549567"/>
          </a:xfrm>
          <a:prstGeom prst="rect">
            <a:avLst/>
          </a:prstGeom>
          <a:solidFill>
            <a:srgbClr val="FFC000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en-US" sz="1200" b="1" dirty="0" err="1" smtClean="0">
                <a:solidFill>
                  <a:schemeClr val="tx1"/>
                </a:solidFill>
              </a:rPr>
              <a:t>Bimtek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pengurus</a:t>
            </a:r>
            <a:r>
              <a:rPr lang="en-US" sz="1200" b="1" dirty="0" smtClean="0">
                <a:solidFill>
                  <a:schemeClr val="tx1"/>
                </a:solidFill>
              </a:rPr>
              <a:t> LPM,RT/RW</a:t>
            </a:r>
            <a:endParaRPr lang="id-ID" sz="1200" b="1" dirty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en-US" sz="1200" b="1" dirty="0" err="1" smtClean="0">
                <a:solidFill>
                  <a:schemeClr val="tx1"/>
                </a:solidFill>
              </a:rPr>
              <a:t>Penilaian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Posyandu</a:t>
            </a:r>
            <a:endParaRPr lang="en-US" sz="1200" b="1" dirty="0" smtClean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id-ID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Penilaian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Gotong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Royong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masyarakat</a:t>
            </a:r>
            <a:endParaRPr lang="en-US" sz="1200" b="1" dirty="0" smtClean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en-US" sz="1200" b="1" dirty="0" err="1" smtClean="0">
                <a:solidFill>
                  <a:schemeClr val="tx1"/>
                </a:solidFill>
              </a:rPr>
              <a:t>Penilaian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inovasi</a:t>
            </a:r>
            <a:r>
              <a:rPr lang="en-US" sz="1200" b="1" dirty="0" smtClean="0">
                <a:solidFill>
                  <a:schemeClr val="tx1"/>
                </a:solidFill>
              </a:rPr>
              <a:t> TTG</a:t>
            </a:r>
            <a:endParaRPr lang="id-ID" sz="1200" b="1" dirty="0" smtClean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id-ID" sz="1200" b="1" dirty="0" smtClean="0">
                <a:solidFill>
                  <a:schemeClr val="tx1"/>
                </a:solidFill>
              </a:rPr>
              <a:t>Dst.........</a:t>
            </a:r>
            <a:endParaRPr lang="id-ID" sz="1200" b="1" dirty="0">
              <a:solidFill>
                <a:schemeClr val="tx1"/>
              </a:solidFill>
            </a:endParaRPr>
          </a:p>
          <a:p>
            <a:endParaRPr lang="id-ID" sz="14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19916" y="3838867"/>
            <a:ext cx="2497564" cy="1480699"/>
          </a:xfrm>
          <a:prstGeom prst="rect">
            <a:avLst/>
          </a:prstGeom>
          <a:solidFill>
            <a:srgbClr val="FFC000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id-ID" sz="1200" b="1" dirty="0">
                <a:solidFill>
                  <a:schemeClr val="tx1"/>
                </a:solidFill>
              </a:rPr>
              <a:t>Pelaksanaan Pembentukan dan Pengembangan Kampung Iklim (Proklim)</a:t>
            </a:r>
            <a:endParaRPr lang="en-US" sz="1200" b="1" dirty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id-ID" sz="1200" b="1" dirty="0">
                <a:solidFill>
                  <a:schemeClr val="tx1"/>
                </a:solidFill>
              </a:rPr>
              <a:t>Pemberdayaan Masyarakat Melalui Aksi Kebersihan Aksi Susur Sungai Amandi</a:t>
            </a:r>
          </a:p>
          <a:p>
            <a:pPr marL="171450" indent="-171450">
              <a:buFontTx/>
              <a:buChar char="-"/>
            </a:pPr>
            <a:r>
              <a:rPr lang="id-ID" sz="1200" b="1" dirty="0" smtClean="0">
                <a:solidFill>
                  <a:schemeClr val="tx1"/>
                </a:solidFill>
              </a:rPr>
              <a:t>Dst.....</a:t>
            </a:r>
            <a:endParaRPr lang="id-ID" sz="1200" b="1" dirty="0">
              <a:solidFill>
                <a:schemeClr val="tx1"/>
              </a:solidFill>
            </a:endParaRPr>
          </a:p>
        </p:txBody>
      </p:sp>
      <p:sp>
        <p:nvSpPr>
          <p:cNvPr id="28" name="Snip Diagonal Corner Rectangle 27"/>
          <p:cNvSpPr/>
          <p:nvPr/>
        </p:nvSpPr>
        <p:spPr>
          <a:xfrm>
            <a:off x="1993664" y="2257895"/>
            <a:ext cx="2807619" cy="266711"/>
          </a:xfrm>
          <a:prstGeom prst="snip2Diag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3 KASI + Staf</a:t>
            </a:r>
            <a:endParaRPr lang="id-ID" dirty="0">
              <a:solidFill>
                <a:schemeClr val="tx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443563" y="1363608"/>
            <a:ext cx="2736685" cy="1100092"/>
            <a:chOff x="-71254" y="-152581"/>
            <a:chExt cx="1874920" cy="1639796"/>
          </a:xfrm>
        </p:grpSpPr>
        <p:sp>
          <p:nvSpPr>
            <p:cNvPr id="30" name="Rounded Rectangle 29"/>
            <p:cNvSpPr/>
            <p:nvPr/>
          </p:nvSpPr>
          <p:spPr>
            <a:xfrm>
              <a:off x="-71254" y="-152581"/>
              <a:ext cx="1874920" cy="1459653"/>
            </a:xfrm>
            <a:prstGeom prst="roundRect">
              <a:avLst/>
            </a:prstGeom>
            <a:solidFill>
              <a:srgbClr val="ED7D31">
                <a:hueOff val="0"/>
                <a:satOff val="0"/>
                <a:lumOff val="0"/>
                <a:alphaOff val="0"/>
              </a:srgbClr>
            </a:solidFill>
            <a:ln w="38100" cap="flat" cmpd="sng" algn="ctr">
              <a:solidFill>
                <a:scrgbClr r="0" g="0" b="0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-15062" y="170070"/>
              <a:ext cx="1732412" cy="13171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1600" b="1" dirty="0">
                  <a:solidFill>
                    <a:sysClr val="windowText" lastClr="000000"/>
                  </a:solidFill>
                  <a:latin typeface="Arial Black" panose="020B0A04020102020204" pitchFamily="34" charset="0"/>
                </a:rPr>
                <a:t>KEPALA BIDANG </a:t>
              </a:r>
              <a:r>
                <a:rPr lang="en-US" sz="1600" b="1" dirty="0" smtClean="0">
                  <a:solidFill>
                    <a:sysClr val="windowText" lastClr="000000"/>
                  </a:solidFill>
                  <a:latin typeface="Arial Black" panose="020B0A04020102020204" pitchFamily="34" charset="0"/>
                </a:rPr>
                <a:t>LINGKUNGAN HIDUP</a:t>
              </a:r>
              <a:endParaRPr lang="id-ID" sz="1600" b="1" dirty="0">
                <a:solidFill>
                  <a:sysClr val="windowText" lastClr="000000"/>
                </a:solidFill>
                <a:latin typeface="Arial Black" panose="020B0A04020102020204" pitchFamily="34" charset="0"/>
              </a:endParaRP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kern="1200" dirty="0">
                <a:solidFill>
                  <a:sysClr val="windowText" lastClr="000000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219916" y="2524606"/>
            <a:ext cx="1910225" cy="1127303"/>
            <a:chOff x="944" y="1094738"/>
            <a:chExt cx="2840326" cy="1459653"/>
          </a:xfrm>
        </p:grpSpPr>
        <p:sp>
          <p:nvSpPr>
            <p:cNvPr id="33" name="Rounded Rectangle 32"/>
            <p:cNvSpPr/>
            <p:nvPr/>
          </p:nvSpPr>
          <p:spPr>
            <a:xfrm>
              <a:off x="944" y="1094738"/>
              <a:ext cx="2840326" cy="1459653"/>
            </a:xfrm>
            <a:prstGeom prst="roundRect">
              <a:avLst/>
            </a:prstGeom>
            <a:solidFill>
              <a:srgbClr val="FFC000">
                <a:lumMod val="60000"/>
                <a:lumOff val="40000"/>
              </a:srgbClr>
            </a:solidFill>
            <a:ln w="38100" cap="flat" cmpd="sng" algn="ctr">
              <a:solidFill>
                <a:scrgbClr r="0" g="0" b="0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4" name="Rounded Rectangle 4"/>
            <p:cNvSpPr/>
            <p:nvPr/>
          </p:nvSpPr>
          <p:spPr>
            <a:xfrm>
              <a:off x="72198" y="1165993"/>
              <a:ext cx="2697818" cy="13171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1200" b="1" dirty="0">
                  <a:solidFill>
                    <a:sysClr val="windowText" lastClr="000000"/>
                  </a:solidFill>
                  <a:latin typeface="Arial Black" panose="020B0A04020102020204" pitchFamily="34" charset="0"/>
                </a:rPr>
                <a:t>Program Pengendalian Pencemaran dan Pengrusakan Lingkungan Hidup</a:t>
              </a:r>
              <a:endParaRPr lang="en-US" sz="1200" b="1" dirty="0">
                <a:solidFill>
                  <a:sysClr val="windowText" lastClr="0000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36" name="Up Arrow 35"/>
          <p:cNvSpPr/>
          <p:nvPr/>
        </p:nvSpPr>
        <p:spPr>
          <a:xfrm rot="5400000">
            <a:off x="7903487" y="3261776"/>
            <a:ext cx="225358" cy="386995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7" name="Up Arrow 36"/>
          <p:cNvSpPr/>
          <p:nvPr/>
        </p:nvSpPr>
        <p:spPr>
          <a:xfrm rot="5400000" flipV="1">
            <a:off x="3317029" y="2810594"/>
            <a:ext cx="247189" cy="373038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9" name="Up Arrow 38"/>
          <p:cNvSpPr/>
          <p:nvPr/>
        </p:nvSpPr>
        <p:spPr>
          <a:xfrm rot="5400000" flipV="1">
            <a:off x="7852518" y="2948562"/>
            <a:ext cx="247189" cy="373038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0" name="Up Arrow 39"/>
          <p:cNvSpPr/>
          <p:nvPr/>
        </p:nvSpPr>
        <p:spPr>
          <a:xfrm rot="5400000" flipV="1">
            <a:off x="5775781" y="658337"/>
            <a:ext cx="345508" cy="1960598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10569389" y="495834"/>
            <a:ext cx="1317812" cy="1237780"/>
          </a:xfrm>
          <a:prstGeom prst="ellipse">
            <a:avLst/>
          </a:prstGeom>
          <a:solidFill>
            <a:srgbClr val="A36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IKU</a:t>
            </a:r>
            <a:endParaRPr lang="id-ID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0353905" y="1831906"/>
            <a:ext cx="1819495" cy="1086149"/>
            <a:chOff x="4376747" y="1705019"/>
            <a:chExt cx="2148821" cy="2008628"/>
          </a:xfrm>
        </p:grpSpPr>
        <p:sp>
          <p:nvSpPr>
            <p:cNvPr id="43" name="Hexagon 42"/>
            <p:cNvSpPr/>
            <p:nvPr/>
          </p:nvSpPr>
          <p:spPr>
            <a:xfrm rot="5400000">
              <a:off x="4446844" y="1634922"/>
              <a:ext cx="2008628" cy="214882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4" name="Hexagon 4"/>
            <p:cNvSpPr/>
            <p:nvPr/>
          </p:nvSpPr>
          <p:spPr>
            <a:xfrm>
              <a:off x="4734885" y="2039789"/>
              <a:ext cx="1432547" cy="1339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000" b="1" kern="120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  <a:ea typeface="+mn-ea"/>
                  <a:cs typeface="+mn-cs"/>
                </a:rPr>
                <a:t>IDM</a:t>
              </a:r>
              <a:endParaRPr lang="en-US" sz="2000" b="1" kern="120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10973083" y="3567953"/>
            <a:ext cx="1218917" cy="12394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Ketahanan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Sosial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dan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Ketahanan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Ekonomi</a:t>
            </a:r>
            <a:endParaRPr lang="id-ID" sz="1200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1062796" y="4940794"/>
            <a:ext cx="1110603" cy="1055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Ketahanan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Ekologi</a:t>
            </a:r>
            <a:endParaRPr lang="id-ID" sz="1200" dirty="0">
              <a:solidFill>
                <a:schemeClr val="tx1"/>
              </a:solidFill>
            </a:endParaRPr>
          </a:p>
        </p:txBody>
      </p:sp>
      <p:sp>
        <p:nvSpPr>
          <p:cNvPr id="47" name="Snip Diagonal Corner Rectangle 46"/>
          <p:cNvSpPr/>
          <p:nvPr/>
        </p:nvSpPr>
        <p:spPr>
          <a:xfrm>
            <a:off x="4052838" y="3612555"/>
            <a:ext cx="1672736" cy="174291"/>
          </a:xfrm>
          <a:prstGeom prst="snip2Diag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>
                <a:solidFill>
                  <a:schemeClr val="tx1"/>
                </a:solidFill>
              </a:rPr>
              <a:t>Kegiatan</a:t>
            </a:r>
            <a:endParaRPr lang="id-ID" sz="1400" dirty="0">
              <a:solidFill>
                <a:schemeClr val="tx1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267528" y="4089862"/>
            <a:ext cx="2739512" cy="565265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Snip Diagonal Corner Rectangle 48"/>
          <p:cNvSpPr/>
          <p:nvPr/>
        </p:nvSpPr>
        <p:spPr>
          <a:xfrm>
            <a:off x="1320636" y="3623550"/>
            <a:ext cx="1672736" cy="174291"/>
          </a:xfrm>
          <a:prstGeom prst="snip2Diag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>
                <a:solidFill>
                  <a:schemeClr val="tx1"/>
                </a:solidFill>
              </a:rPr>
              <a:t>Kegiatan</a:t>
            </a:r>
            <a:endParaRPr lang="id-ID" sz="1400" dirty="0">
              <a:solidFill>
                <a:schemeClr val="tx1"/>
              </a:solidFill>
            </a:endParaRPr>
          </a:p>
        </p:txBody>
      </p:sp>
      <p:sp>
        <p:nvSpPr>
          <p:cNvPr id="51" name="Snip Diagonal Corner Rectangle 50"/>
          <p:cNvSpPr/>
          <p:nvPr/>
        </p:nvSpPr>
        <p:spPr>
          <a:xfrm>
            <a:off x="8566493" y="3649459"/>
            <a:ext cx="1672736" cy="174291"/>
          </a:xfrm>
          <a:prstGeom prst="snip2Diag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>
                <a:solidFill>
                  <a:schemeClr val="tx1"/>
                </a:solidFill>
              </a:rPr>
              <a:t>Kegiatan</a:t>
            </a:r>
            <a:endParaRPr lang="id-ID" sz="1400" dirty="0">
              <a:solidFill>
                <a:schemeClr val="tx1"/>
              </a:solidFill>
            </a:endParaRPr>
          </a:p>
        </p:txBody>
      </p:sp>
      <p:cxnSp>
        <p:nvCxnSpPr>
          <p:cNvPr id="53" name="Elbow Connector 52"/>
          <p:cNvCxnSpPr/>
          <p:nvPr/>
        </p:nvCxnSpPr>
        <p:spPr>
          <a:xfrm rot="16200000" flipH="1">
            <a:off x="9227856" y="3379845"/>
            <a:ext cx="2590971" cy="691528"/>
          </a:xfrm>
          <a:prstGeom prst="bentConnector3">
            <a:avLst/>
          </a:prstGeom>
          <a:ln w="57150">
            <a:solidFill>
              <a:srgbClr val="FF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443563" y="1465882"/>
            <a:ext cx="0" cy="4849340"/>
          </a:xfrm>
          <a:prstGeom prst="line">
            <a:avLst/>
          </a:prstGeom>
          <a:ln w="57150">
            <a:solidFill>
              <a:srgbClr val="FF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0869106" y="3731786"/>
            <a:ext cx="0" cy="2578618"/>
          </a:xfrm>
          <a:prstGeom prst="line">
            <a:avLst/>
          </a:prstGeom>
          <a:ln w="57150">
            <a:solidFill>
              <a:srgbClr val="FF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0177577" y="831831"/>
            <a:ext cx="0" cy="2578618"/>
          </a:xfrm>
          <a:prstGeom prst="line">
            <a:avLst/>
          </a:prstGeom>
          <a:ln w="57150">
            <a:solidFill>
              <a:srgbClr val="FF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4"/>
          <p:cNvSpPr/>
          <p:nvPr/>
        </p:nvSpPr>
        <p:spPr>
          <a:xfrm rot="19567123">
            <a:off x="8271310" y="5564858"/>
            <a:ext cx="2412054" cy="4579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32410" tIns="232410" rIns="232410" bIns="232410" numCol="1" spcCol="1270" anchor="ctr" anchorCtr="0">
            <a:noAutofit/>
          </a:bodyPr>
          <a:lstStyle/>
          <a:p>
            <a:pPr lvl="0" algn="ctr" defTabSz="2711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2800" b="1" dirty="0" smtClean="0">
                <a:solidFill>
                  <a:schemeClr val="accent2"/>
                </a:solidFill>
                <a:latin typeface="Calibri" panose="020F0502020204030204"/>
              </a:rPr>
              <a:t>DINAS </a:t>
            </a:r>
            <a:r>
              <a:rPr lang="en-US" sz="2800" b="1" dirty="0" smtClean="0">
                <a:solidFill>
                  <a:schemeClr val="accent2"/>
                </a:solidFill>
                <a:latin typeface="Calibri" panose="020F0502020204030204"/>
              </a:rPr>
              <a:t>PERKIMKPLH</a:t>
            </a:r>
            <a:endParaRPr lang="en-US" sz="2800" b="1" kern="1200" dirty="0">
              <a:solidFill>
                <a:schemeClr val="accent2"/>
              </a:solidFill>
              <a:latin typeface="Calibri" panose="020F0502020204030204"/>
            </a:endParaRPr>
          </a:p>
        </p:txBody>
      </p:sp>
      <p:sp>
        <p:nvSpPr>
          <p:cNvPr id="58" name="Snip Diagonal Corner Rectangle 57"/>
          <p:cNvSpPr/>
          <p:nvPr/>
        </p:nvSpPr>
        <p:spPr>
          <a:xfrm>
            <a:off x="8195036" y="2324031"/>
            <a:ext cx="1861992" cy="222104"/>
          </a:xfrm>
          <a:prstGeom prst="snip2Diag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id-ID" dirty="0" smtClean="0">
                <a:solidFill>
                  <a:schemeClr val="tx1"/>
                </a:solidFill>
              </a:rPr>
              <a:t> KASI + Staf</a:t>
            </a:r>
            <a:endParaRPr lang="id-ID" dirty="0">
              <a:solidFill>
                <a:schemeClr val="tx1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5628966" y="4007457"/>
            <a:ext cx="2719473" cy="5546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2686720" y="4021830"/>
            <a:ext cx="2845151" cy="584649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12388" y="4400251"/>
            <a:ext cx="2732568" cy="758588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2955848" y="4367443"/>
            <a:ext cx="2781633" cy="81608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5663307" y="4103315"/>
            <a:ext cx="2769955" cy="27245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8500065" y="2773448"/>
            <a:ext cx="2302238" cy="1371048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8294710" y="4533044"/>
            <a:ext cx="2628282" cy="857405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8247274" y="4031325"/>
            <a:ext cx="2571742" cy="510897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4"/>
          <p:cNvSpPr/>
          <p:nvPr/>
        </p:nvSpPr>
        <p:spPr>
          <a:xfrm rot="19567123">
            <a:off x="402685" y="5987538"/>
            <a:ext cx="2371794" cy="4579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32410" tIns="232410" rIns="232410" bIns="232410" numCol="1" spcCol="1270" anchor="ctr" anchorCtr="0">
            <a:noAutofit/>
          </a:bodyPr>
          <a:lstStyle/>
          <a:p>
            <a:pPr lvl="0" algn="ctr" defTabSz="2711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2800" b="1" dirty="0" smtClean="0">
                <a:solidFill>
                  <a:schemeClr val="bg1"/>
                </a:solidFill>
                <a:latin typeface="Calibri" panose="020F0502020204030204"/>
              </a:rPr>
              <a:t>DINAS 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/>
              </a:rPr>
              <a:t>PMD</a:t>
            </a:r>
            <a:endParaRPr lang="en-US" sz="2800" b="1" kern="1200" dirty="0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9002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544924" y="6681880"/>
            <a:ext cx="6194475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ounded Rectangle 92"/>
          <p:cNvSpPr/>
          <p:nvPr/>
        </p:nvSpPr>
        <p:spPr>
          <a:xfrm>
            <a:off x="10939463" y="7602538"/>
            <a:ext cx="322262" cy="16510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sp>
        <p:nvSpPr>
          <p:cNvPr id="94" name="Rounded Rectangle 93"/>
          <p:cNvSpPr/>
          <p:nvPr/>
        </p:nvSpPr>
        <p:spPr>
          <a:xfrm>
            <a:off x="10969625" y="7138988"/>
            <a:ext cx="315913" cy="17462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sp>
        <p:nvSpPr>
          <p:cNvPr id="113" name="Rounded Rectangle 112"/>
          <p:cNvSpPr/>
          <p:nvPr/>
        </p:nvSpPr>
        <p:spPr>
          <a:xfrm>
            <a:off x="10788945" y="2903873"/>
            <a:ext cx="755960" cy="552120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100,33</a:t>
            </a:r>
            <a:r>
              <a:rPr lang="id-ID" sz="11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%</a:t>
            </a:r>
            <a:endParaRPr lang="en-AU" sz="11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3977868" y="1430931"/>
            <a:ext cx="1392754" cy="1119143"/>
          </a:xfrm>
          <a:prstGeom prst="roundRect">
            <a:avLst/>
          </a:prstGeom>
          <a:solidFill>
            <a:srgbClr val="FF0000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0,64</a:t>
            </a:r>
            <a:endParaRPr lang="id-ID" sz="1100" noProof="1">
              <a:solidFill>
                <a:srgbClr val="FFFF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518542" y="1434424"/>
            <a:ext cx="1628205" cy="1119143"/>
          </a:xfrm>
          <a:prstGeom prst="roundRect">
            <a:avLst/>
          </a:prstGeom>
          <a:solidFill>
            <a:srgbClr val="FF0000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n-NO" sz="1100" dirty="0">
                <a:solidFill>
                  <a:srgbClr val="FFFF00"/>
                </a:solidFill>
                <a:latin typeface="Arial Black" panose="020B0A04020102020204" pitchFamily="34" charset="0"/>
              </a:rPr>
              <a:t>Meningkatnya kapasitas pemberdayaan kelompok masyarakat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1866734" y="630438"/>
            <a:ext cx="7787625" cy="333203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sv-SE" sz="1100" dirty="0">
                <a:solidFill>
                  <a:schemeClr val="tx1"/>
                </a:solidFill>
                <a:latin typeface="Arial Black" panose="020B0A04020102020204" pitchFamily="34" charset="0"/>
              </a:rPr>
              <a:t>Meningkatkan sumber daya daerah dan kualitas lingkungan </a:t>
            </a:r>
            <a:r>
              <a:rPr lang="sv-SE" sz="11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hidup</a:t>
            </a:r>
          </a:p>
          <a:p>
            <a:pPr algn="ctr" fontAlgn="ctr"/>
            <a:r>
              <a:rPr lang="sv-SE" sz="11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sv-SE" sz="1100" dirty="0">
                <a:solidFill>
                  <a:schemeClr val="tx1"/>
                </a:solidFill>
                <a:latin typeface="Arial Black" panose="020B0A04020102020204" pitchFamily="34" charset="0"/>
              </a:rPr>
              <a:t>dalam menjamin pembangunan berkelanjutan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518542" y="2716922"/>
            <a:ext cx="1628205" cy="809717"/>
          </a:xfrm>
          <a:prstGeom prst="roundRect">
            <a:avLst/>
          </a:prstGeom>
          <a:solidFill>
            <a:srgbClr val="0000FF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d-ID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 Peningkatan Pemberdayaan Masyarakat Perdesaan</a:t>
            </a:r>
            <a:endParaRPr lang="id-ID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3976444" y="2721710"/>
            <a:ext cx="1392754" cy="809717"/>
          </a:xfrm>
          <a:prstGeom prst="roundRect">
            <a:avLst/>
          </a:prstGeom>
          <a:solidFill>
            <a:srgbClr val="0000FF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73,63</a:t>
            </a:r>
            <a:endParaRPr lang="id-ID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10744331" y="1685045"/>
            <a:ext cx="755960" cy="552120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r>
              <a:rPr lang="id-ID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%</a:t>
            </a:r>
            <a:endParaRPr lang="en-AU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6703891" y="1413446"/>
            <a:ext cx="1828211" cy="1119143"/>
          </a:xfrm>
          <a:prstGeom prst="roundRect">
            <a:avLst/>
          </a:prstGeom>
          <a:solidFill>
            <a:srgbClr val="FF0000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900" noProof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1 : </a:t>
            </a:r>
            <a:r>
              <a:rPr lang="en-US" sz="900" noProof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id-ID" sz="900" noProof="1">
              <a:solidFill>
                <a:srgbClr val="FFFF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2 : </a:t>
            </a:r>
            <a:r>
              <a:rPr lang="en-US" sz="900" noProof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id-ID" sz="900" noProof="1" smtClean="0">
              <a:solidFill>
                <a:srgbClr val="FFFF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3 </a:t>
            </a:r>
            <a:r>
              <a:rPr lang="id-ID" sz="900" noProof="1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900" noProof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id-ID" sz="900" noProof="1">
              <a:solidFill>
                <a:srgbClr val="FFFF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</a:t>
            </a:r>
            <a:r>
              <a:rPr lang="id-ID" sz="900" noProof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id-ID" sz="900" noProof="1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900" noProof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id-ID" sz="900" noProof="1">
              <a:solidFill>
                <a:srgbClr val="FFFF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6702467" y="2704225"/>
            <a:ext cx="1828211" cy="809717"/>
          </a:xfrm>
          <a:prstGeom prst="roundRect">
            <a:avLst/>
          </a:prstGeom>
          <a:solidFill>
            <a:srgbClr val="0000FF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900" noProof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1 : </a:t>
            </a:r>
            <a:r>
              <a:rPr lang="en-US" sz="900" noProof="1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71,85 %</a:t>
            </a:r>
            <a:r>
              <a:rPr lang="id-ID" sz="900" noProof="1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id-ID" sz="900" noProof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2 : </a:t>
            </a:r>
            <a:r>
              <a:rPr lang="en-US" sz="900" noProof="1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72,71 %</a:t>
            </a:r>
            <a:endParaRPr lang="id-ID" sz="900" noProof="1" smtClean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</a:t>
            </a:r>
            <a:r>
              <a:rPr lang="id-ID" sz="900" noProof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: </a:t>
            </a:r>
            <a:r>
              <a:rPr lang="en-US" sz="900" noProof="1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73,14 %</a:t>
            </a:r>
            <a:endParaRPr lang="id-ID" sz="900" noProof="1" smtClean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</a:t>
            </a:r>
            <a:r>
              <a:rPr lang="id-ID" sz="900" noProof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id-ID" sz="900" noProof="1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900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73,63 %</a:t>
            </a:r>
            <a:endParaRPr lang="id-ID" sz="1050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Rounded Rectangle 124"/>
          <p:cNvSpPr/>
          <p:nvPr/>
        </p:nvSpPr>
        <p:spPr>
          <a:xfrm>
            <a:off x="10788945" y="3846641"/>
            <a:ext cx="755960" cy="552120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r>
              <a:rPr lang="id-ID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%</a:t>
            </a:r>
            <a:endParaRPr lang="en-AU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504506" y="3693642"/>
            <a:ext cx="1628205" cy="794247"/>
          </a:xfrm>
          <a:prstGeom prst="roundRect">
            <a:avLst/>
          </a:prstGeom>
          <a:solidFill>
            <a:srgbClr val="3BC82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000" dirty="0" err="1">
                <a:solidFill>
                  <a:schemeClr val="tx1"/>
                </a:solidFill>
                <a:latin typeface="Arial Black" panose="020B0A04020102020204" pitchFamily="34" charset="0"/>
              </a:rPr>
              <a:t>Bimbingan</a:t>
            </a:r>
            <a:r>
              <a:rPr lang="es-ES" sz="1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s-ES" sz="1000" dirty="0" err="1">
                <a:solidFill>
                  <a:schemeClr val="tx1"/>
                </a:solidFill>
                <a:latin typeface="Arial Black" panose="020B0A04020102020204" pitchFamily="34" charset="0"/>
              </a:rPr>
              <a:t>teknis</a:t>
            </a:r>
            <a:r>
              <a:rPr lang="es-ES" sz="1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s-ES" sz="1000" dirty="0" err="1">
                <a:solidFill>
                  <a:schemeClr val="tx1"/>
                </a:solidFill>
                <a:latin typeface="Arial Black" panose="020B0A04020102020204" pitchFamily="34" charset="0"/>
              </a:rPr>
              <a:t>pengurus</a:t>
            </a:r>
            <a:r>
              <a:rPr lang="es-ES" sz="1000" dirty="0">
                <a:solidFill>
                  <a:schemeClr val="tx1"/>
                </a:solidFill>
                <a:latin typeface="Arial Black" panose="020B0A04020102020204" pitchFamily="34" charset="0"/>
              </a:rPr>
              <a:t> LPM </a:t>
            </a:r>
            <a:r>
              <a:rPr lang="es-ES" sz="1000" dirty="0" err="1">
                <a:solidFill>
                  <a:schemeClr val="tx1"/>
                </a:solidFill>
                <a:latin typeface="Arial Black" panose="020B0A04020102020204" pitchFamily="34" charset="0"/>
              </a:rPr>
              <a:t>Desa</a:t>
            </a:r>
            <a:endParaRPr lang="es-ES" sz="1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3962408" y="3700798"/>
            <a:ext cx="1392754" cy="794247"/>
          </a:xfrm>
          <a:prstGeom prst="roundRect">
            <a:avLst/>
          </a:prstGeom>
          <a:solidFill>
            <a:srgbClr val="3BC82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</a:t>
            </a:r>
            <a:endParaRPr lang="id-ID" sz="1100" noProof="1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10790368" y="4819851"/>
            <a:ext cx="755960" cy="552120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100</a:t>
            </a:r>
            <a:r>
              <a:rPr lang="id-ID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%</a:t>
            </a:r>
            <a:endParaRPr lang="en-AU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504506" y="4699061"/>
            <a:ext cx="1628205" cy="794247"/>
          </a:xfrm>
          <a:prstGeom prst="roundRect">
            <a:avLst/>
          </a:prstGeom>
          <a:solidFill>
            <a:srgbClr val="3BC82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000" dirty="0">
                <a:solidFill>
                  <a:schemeClr val="tx1"/>
                </a:solidFill>
                <a:latin typeface="Arial Black" panose="020B0A04020102020204" pitchFamily="34" charset="0"/>
              </a:rPr>
              <a:t>Penilaian Posyandu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3962408" y="4703849"/>
            <a:ext cx="1392754" cy="794247"/>
          </a:xfrm>
          <a:prstGeom prst="roundRect">
            <a:avLst/>
          </a:prstGeom>
          <a:solidFill>
            <a:srgbClr val="3BC82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endParaRPr lang="id-ID" sz="1100" noProof="1" smtClean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11705012" y="5008750"/>
            <a:ext cx="346075" cy="159225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sp>
        <p:nvSpPr>
          <p:cNvPr id="135" name="Hexagon 134"/>
          <p:cNvSpPr/>
          <p:nvPr/>
        </p:nvSpPr>
        <p:spPr>
          <a:xfrm>
            <a:off x="798950" y="1109276"/>
            <a:ext cx="1012755" cy="231938"/>
          </a:xfrm>
          <a:prstGeom prst="hexagon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1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r>
              <a:rPr lang="id-ID" sz="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SASARAN</a:t>
            </a:r>
            <a:endParaRPr lang="fi-FI" sz="6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6" name="Hexagon 135"/>
          <p:cNvSpPr/>
          <p:nvPr/>
        </p:nvSpPr>
        <p:spPr>
          <a:xfrm>
            <a:off x="2532860" y="1107755"/>
            <a:ext cx="852930" cy="231938"/>
          </a:xfrm>
          <a:prstGeom prst="hexagon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INDIKATOR KINERJA</a:t>
            </a:r>
            <a:endParaRPr lang="fi-FI" sz="1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37" name="Hexagon 136"/>
          <p:cNvSpPr/>
          <p:nvPr/>
        </p:nvSpPr>
        <p:spPr>
          <a:xfrm>
            <a:off x="4133317" y="1110953"/>
            <a:ext cx="1012755" cy="231938"/>
          </a:xfrm>
          <a:prstGeom prst="hexagon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1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r>
              <a:rPr lang="id-ID" sz="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TARGET TAHUN 2019</a:t>
            </a:r>
            <a:endParaRPr lang="fi-FI" sz="6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8" name="Hexagon 137"/>
          <p:cNvSpPr/>
          <p:nvPr/>
        </p:nvSpPr>
        <p:spPr>
          <a:xfrm>
            <a:off x="7135807" y="1080017"/>
            <a:ext cx="1012755" cy="231938"/>
          </a:xfrm>
          <a:prstGeom prst="hexagon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1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r>
              <a:rPr lang="id-ID" sz="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TARGET TRIWULAN</a:t>
            </a:r>
            <a:endParaRPr lang="fi-FI" sz="6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9" name="Hexagon 138"/>
          <p:cNvSpPr/>
          <p:nvPr/>
        </p:nvSpPr>
        <p:spPr>
          <a:xfrm>
            <a:off x="10502237" y="1105498"/>
            <a:ext cx="874452" cy="231938"/>
          </a:xfrm>
          <a:prstGeom prst="hexagon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1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r>
              <a:rPr lang="id-ID" sz="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CAPAIAN %</a:t>
            </a:r>
            <a:endParaRPr lang="fi-FI" sz="6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0" name="Hexagon 139"/>
          <p:cNvSpPr/>
          <p:nvPr/>
        </p:nvSpPr>
        <p:spPr>
          <a:xfrm>
            <a:off x="11397405" y="1113895"/>
            <a:ext cx="733538" cy="231938"/>
          </a:xfrm>
          <a:prstGeom prst="hexagon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1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r>
              <a:rPr lang="id-ID" sz="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STATUS</a:t>
            </a:r>
            <a:endParaRPr lang="fi-FI" sz="6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52" name="Hexagon 151"/>
          <p:cNvSpPr/>
          <p:nvPr/>
        </p:nvSpPr>
        <p:spPr>
          <a:xfrm>
            <a:off x="623340" y="651631"/>
            <a:ext cx="1025575" cy="290818"/>
          </a:xfrm>
          <a:prstGeom prst="hexagon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9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TUJUAN</a:t>
            </a:r>
            <a:endParaRPr lang="fi-FI" sz="3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53" name="Rounded Rectangle 152"/>
          <p:cNvSpPr/>
          <p:nvPr/>
        </p:nvSpPr>
        <p:spPr>
          <a:xfrm>
            <a:off x="2352504" y="1430931"/>
            <a:ext cx="1392754" cy="1119143"/>
          </a:xfrm>
          <a:prstGeom prst="roundRect">
            <a:avLst/>
          </a:prstGeom>
          <a:solidFill>
            <a:srgbClr val="FF0000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Indeks Desa Membangun</a:t>
            </a:r>
            <a:endParaRPr lang="en-US" sz="1100" i="1" noProof="1">
              <a:solidFill>
                <a:srgbClr val="FFFF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4" name="Rounded Rectangle 153"/>
          <p:cNvSpPr/>
          <p:nvPr/>
        </p:nvSpPr>
        <p:spPr>
          <a:xfrm>
            <a:off x="2351080" y="2721710"/>
            <a:ext cx="1377295" cy="809717"/>
          </a:xfrm>
          <a:prstGeom prst="roundRect">
            <a:avLst/>
          </a:prstGeom>
          <a:solidFill>
            <a:srgbClr val="0000FF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Persentase</a:t>
            </a:r>
            <a:r>
              <a:rPr 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Lembaga</a:t>
            </a:r>
            <a:r>
              <a:rPr 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Kemasyarakatan</a:t>
            </a:r>
            <a:r>
              <a:rPr 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Desa</a:t>
            </a:r>
            <a:r>
              <a:rPr 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yg</a:t>
            </a:r>
            <a:r>
              <a:rPr 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Aktif</a:t>
            </a:r>
            <a:endParaRPr lang="id-ID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Rounded Rectangle 154"/>
          <p:cNvSpPr/>
          <p:nvPr/>
        </p:nvSpPr>
        <p:spPr>
          <a:xfrm>
            <a:off x="2337044" y="3700798"/>
            <a:ext cx="1392754" cy="794247"/>
          </a:xfrm>
          <a:prstGeom prst="roundRect">
            <a:avLst/>
          </a:prstGeom>
          <a:solidFill>
            <a:srgbClr val="3BC82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8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Jumlah Pengurus LPM yang terampil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2337044" y="4703849"/>
            <a:ext cx="1392754" cy="794247"/>
          </a:xfrm>
          <a:prstGeom prst="roundRect">
            <a:avLst/>
          </a:prstGeom>
          <a:solidFill>
            <a:srgbClr val="3BC82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8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Jumlah Posyandu tk kec yang berprestasi dan dinilai Tk.Kab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5530375" y="1427733"/>
            <a:ext cx="812027" cy="1119143"/>
          </a:xfrm>
          <a:prstGeom prst="roundRect">
            <a:avLst/>
          </a:prstGeom>
          <a:solidFill>
            <a:srgbClr val="FF0000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Indeks</a:t>
            </a:r>
            <a:endParaRPr lang="id-ID" sz="1100" noProof="1">
              <a:solidFill>
                <a:srgbClr val="FFFF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8" name="Rounded Rectangle 157"/>
          <p:cNvSpPr/>
          <p:nvPr/>
        </p:nvSpPr>
        <p:spPr>
          <a:xfrm>
            <a:off x="5528951" y="2718512"/>
            <a:ext cx="812027" cy="809717"/>
          </a:xfrm>
          <a:prstGeom prst="roundRect">
            <a:avLst/>
          </a:prstGeom>
          <a:solidFill>
            <a:srgbClr val="0000FF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1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Persen</a:t>
            </a:r>
            <a:endParaRPr lang="id-ID" sz="1100" noProof="1" smtClean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9" name="Rounded Rectangle 158"/>
          <p:cNvSpPr/>
          <p:nvPr/>
        </p:nvSpPr>
        <p:spPr>
          <a:xfrm>
            <a:off x="5514915" y="3697600"/>
            <a:ext cx="812027" cy="794247"/>
          </a:xfrm>
          <a:prstGeom prst="roundRect">
            <a:avLst/>
          </a:prstGeom>
          <a:solidFill>
            <a:srgbClr val="3BC82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Orang</a:t>
            </a:r>
            <a:endParaRPr lang="id-ID" sz="1100" noProof="1" smtClean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0" name="Rounded Rectangle 159"/>
          <p:cNvSpPr/>
          <p:nvPr/>
        </p:nvSpPr>
        <p:spPr>
          <a:xfrm>
            <a:off x="5514915" y="4700651"/>
            <a:ext cx="812027" cy="794247"/>
          </a:xfrm>
          <a:prstGeom prst="roundRect">
            <a:avLst/>
          </a:prstGeom>
          <a:solidFill>
            <a:srgbClr val="3BC82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Posyandu</a:t>
            </a:r>
            <a:endParaRPr lang="id-ID" sz="1100" noProof="1" smtClean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1" name="Hexagon 160"/>
          <p:cNvSpPr/>
          <p:nvPr/>
        </p:nvSpPr>
        <p:spPr>
          <a:xfrm>
            <a:off x="5497815" y="1107755"/>
            <a:ext cx="1012755" cy="231938"/>
          </a:xfrm>
          <a:prstGeom prst="hexagon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SATUAN</a:t>
            </a:r>
            <a:endParaRPr lang="fi-FI" sz="1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62" name="Rounded Rectangle 161"/>
          <p:cNvSpPr/>
          <p:nvPr/>
        </p:nvSpPr>
        <p:spPr>
          <a:xfrm>
            <a:off x="6697558" y="3681919"/>
            <a:ext cx="1828211" cy="794247"/>
          </a:xfrm>
          <a:prstGeom prst="roundRect">
            <a:avLst/>
          </a:prstGeom>
          <a:solidFill>
            <a:srgbClr val="3BC82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1 : </a:t>
            </a:r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id-ID" sz="900" noProof="1" smtClean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</a:t>
            </a:r>
            <a:r>
              <a:rPr lang="id-ID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: </a:t>
            </a:r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id-ID" sz="900" noProof="1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</a:t>
            </a:r>
            <a:r>
              <a:rPr lang="id-ID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</a:t>
            </a:r>
            <a:endParaRPr lang="id-ID" sz="900" noProof="1" smtClean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</a:t>
            </a:r>
            <a:r>
              <a:rPr lang="id-ID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id-ID" sz="900" noProof="1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3" name="Rounded Rectangle 162"/>
          <p:cNvSpPr/>
          <p:nvPr/>
        </p:nvSpPr>
        <p:spPr>
          <a:xfrm>
            <a:off x="6683427" y="4694409"/>
            <a:ext cx="1828211" cy="794247"/>
          </a:xfrm>
          <a:prstGeom prst="roundRect">
            <a:avLst/>
          </a:prstGeom>
          <a:solidFill>
            <a:srgbClr val="3BC82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1 </a:t>
            </a:r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id-ID" sz="900" noProof="1" smtClean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</a:t>
            </a:r>
            <a:r>
              <a:rPr lang="id-ID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:  </a:t>
            </a:r>
            <a:r>
              <a:rPr lang="en-US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endParaRPr lang="id-ID" sz="900" noProof="1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</a:t>
            </a:r>
            <a:r>
              <a:rPr lang="id-ID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id-ID" sz="900" noProof="1" smtClean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</a:t>
            </a:r>
            <a:r>
              <a:rPr lang="id-ID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id-ID" sz="900" noProof="1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8752472" y="1425169"/>
            <a:ext cx="1828211" cy="1119143"/>
          </a:xfrm>
          <a:prstGeom prst="roundRect">
            <a:avLst/>
          </a:prstGeom>
          <a:solidFill>
            <a:srgbClr val="FF0000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900" noProof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1 : </a:t>
            </a:r>
            <a:r>
              <a:rPr lang="en-US" sz="900" noProof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id-ID" sz="900" noProof="1">
              <a:solidFill>
                <a:srgbClr val="FFFF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</a:t>
            </a:r>
            <a:r>
              <a:rPr lang="id-ID" sz="900" noProof="1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: </a:t>
            </a:r>
            <a:r>
              <a:rPr lang="en-US" sz="900" noProof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id-ID" sz="900" noProof="1">
              <a:solidFill>
                <a:srgbClr val="FFFF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8751048" y="2715948"/>
            <a:ext cx="1828211" cy="809717"/>
          </a:xfrm>
          <a:prstGeom prst="roundRect">
            <a:avLst/>
          </a:prstGeom>
          <a:solidFill>
            <a:srgbClr val="0000FF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900" noProof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1 : </a:t>
            </a:r>
            <a:r>
              <a:rPr lang="en-US" sz="900" noProof="1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68,65 %</a:t>
            </a:r>
            <a:endParaRPr lang="id-ID" sz="900" noProof="1" smtClean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2 : </a:t>
            </a:r>
            <a:r>
              <a:rPr lang="en-US" sz="900" noProof="1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73, 87 %</a:t>
            </a:r>
            <a:endParaRPr lang="id-ID" sz="900" noProof="1" smtClean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8746139" y="3693642"/>
            <a:ext cx="1828211" cy="794247"/>
          </a:xfrm>
          <a:prstGeom prst="roundRect">
            <a:avLst/>
          </a:prstGeom>
          <a:solidFill>
            <a:srgbClr val="3BC82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1 </a:t>
            </a:r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0 </a:t>
            </a:r>
          </a:p>
          <a:p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</a:t>
            </a:r>
            <a:r>
              <a:rPr lang="id-ID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: </a:t>
            </a:r>
            <a:r>
              <a:rPr lang="en-US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id-ID" sz="900" noProof="1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8732008" y="4706132"/>
            <a:ext cx="1828211" cy="794247"/>
          </a:xfrm>
          <a:prstGeom prst="roundRect">
            <a:avLst/>
          </a:prstGeom>
          <a:solidFill>
            <a:srgbClr val="3BC82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1 : </a:t>
            </a:r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0</a:t>
            </a:r>
          </a:p>
          <a:p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</a:t>
            </a:r>
            <a:r>
              <a:rPr lang="id-ID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: </a:t>
            </a:r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endParaRPr lang="id-ID" sz="900" noProof="1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Hexagon 57"/>
          <p:cNvSpPr/>
          <p:nvPr/>
        </p:nvSpPr>
        <p:spPr>
          <a:xfrm>
            <a:off x="9054125" y="1096833"/>
            <a:ext cx="1012755" cy="231938"/>
          </a:xfrm>
          <a:prstGeom prst="hexagon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1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r>
              <a:rPr lang="id-ID" sz="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REALISASI TRIWULAN</a:t>
            </a:r>
            <a:endParaRPr lang="fi-FI" sz="6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9" name="Hexagon 58"/>
          <p:cNvSpPr/>
          <p:nvPr/>
        </p:nvSpPr>
        <p:spPr>
          <a:xfrm rot="16200000">
            <a:off x="-236229" y="1874393"/>
            <a:ext cx="1025575" cy="290818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9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IKU</a:t>
            </a:r>
            <a:endParaRPr lang="fi-FI" sz="300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0" name="Hexagon 59"/>
          <p:cNvSpPr/>
          <p:nvPr/>
        </p:nvSpPr>
        <p:spPr>
          <a:xfrm rot="16200000">
            <a:off x="-271018" y="3097674"/>
            <a:ext cx="1077715" cy="290818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9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PROGRAM</a:t>
            </a:r>
            <a:endParaRPr lang="fi-FI" sz="300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1" name="Hexagon 60"/>
          <p:cNvSpPr/>
          <p:nvPr/>
        </p:nvSpPr>
        <p:spPr>
          <a:xfrm rot="16200000">
            <a:off x="-337675" y="4863341"/>
            <a:ext cx="1156878" cy="290818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9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KEGIATAN</a:t>
            </a:r>
            <a:endParaRPr lang="fi-FI" sz="300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834737" y="114627"/>
            <a:ext cx="69967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CAPAIAN </a:t>
            </a:r>
            <a:r>
              <a:rPr lang="id-ID" dirty="0" smtClean="0">
                <a:latin typeface="Arial Black" panose="020B0A04020102020204" pitchFamily="34" charset="0"/>
              </a:rPr>
              <a:t>KINERJA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id-ID" dirty="0" smtClean="0">
                <a:latin typeface="Arial Black" panose="020B0A04020102020204" pitchFamily="34" charset="0"/>
              </a:rPr>
              <a:t>S.D </a:t>
            </a:r>
            <a:r>
              <a:rPr lang="en-US" dirty="0" smtClean="0">
                <a:latin typeface="Arial Black" panose="020B0A04020102020204" pitchFamily="34" charset="0"/>
              </a:rPr>
              <a:t>TRIWULAN II</a:t>
            </a:r>
            <a:r>
              <a:rPr lang="id-ID" dirty="0" smtClean="0">
                <a:latin typeface="Arial Black" panose="020B0A04020102020204" pitchFamily="34" charset="0"/>
              </a:rPr>
              <a:t> TAHUN </a:t>
            </a:r>
            <a:r>
              <a:rPr lang="id-ID" dirty="0">
                <a:latin typeface="Arial Black" panose="020B0A04020102020204" pitchFamily="34" charset="0"/>
              </a:rPr>
              <a:t>2019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0788945" y="5766920"/>
            <a:ext cx="755960" cy="552120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10</a:t>
            </a:r>
            <a:r>
              <a:rPr lang="id-ID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0%</a:t>
            </a:r>
            <a:endParaRPr lang="en-AU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503083" y="5646221"/>
            <a:ext cx="1628205" cy="794247"/>
          </a:xfrm>
          <a:prstGeom prst="roundRect">
            <a:avLst/>
          </a:prstGeom>
          <a:solidFill>
            <a:srgbClr val="3BC82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000" dirty="0">
                <a:solidFill>
                  <a:schemeClr val="tx1"/>
                </a:solidFill>
                <a:latin typeface="Arial Black" panose="020B0A04020102020204" pitchFamily="34" charset="0"/>
              </a:rPr>
              <a:t>Penilaian Gotong royong Masyarakat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3960985" y="5651009"/>
            <a:ext cx="1392754" cy="794247"/>
          </a:xfrm>
          <a:prstGeom prst="roundRect">
            <a:avLst/>
          </a:prstGeom>
          <a:solidFill>
            <a:srgbClr val="3BC82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endParaRPr lang="id-ID" sz="1100" noProof="1" smtClean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11703589" y="5955910"/>
            <a:ext cx="346075" cy="159225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sp>
        <p:nvSpPr>
          <p:cNvPr id="67" name="Rounded Rectangle 66"/>
          <p:cNvSpPr/>
          <p:nvPr/>
        </p:nvSpPr>
        <p:spPr>
          <a:xfrm>
            <a:off x="2335621" y="5651009"/>
            <a:ext cx="1392754" cy="794247"/>
          </a:xfrm>
          <a:prstGeom prst="roundRect">
            <a:avLst/>
          </a:prstGeom>
          <a:solidFill>
            <a:srgbClr val="3BC82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8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Jumlah desa yg memiliki budaya gotong royong tinggi 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5513492" y="5647811"/>
            <a:ext cx="812027" cy="794247"/>
          </a:xfrm>
          <a:prstGeom prst="roundRect">
            <a:avLst/>
          </a:prstGeom>
          <a:solidFill>
            <a:srgbClr val="3BC82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</a:t>
            </a:r>
            <a:endParaRPr lang="id-ID" sz="1100" noProof="1" smtClean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6682004" y="5641569"/>
            <a:ext cx="1828211" cy="794247"/>
          </a:xfrm>
          <a:prstGeom prst="roundRect">
            <a:avLst/>
          </a:prstGeom>
          <a:solidFill>
            <a:srgbClr val="3BC82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1 </a:t>
            </a:r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</a:t>
            </a:r>
            <a:r>
              <a:rPr lang="id-ID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:  </a:t>
            </a:r>
            <a:r>
              <a:rPr lang="en-US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id-ID" sz="900" noProof="1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</a:t>
            </a:r>
            <a:r>
              <a:rPr lang="id-ID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id-ID" sz="900" noProof="1" smtClean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</a:t>
            </a:r>
            <a:r>
              <a:rPr lang="id-ID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id-ID" sz="900" noProof="1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8730585" y="5653292"/>
            <a:ext cx="1828211" cy="794247"/>
          </a:xfrm>
          <a:prstGeom prst="roundRect">
            <a:avLst/>
          </a:prstGeom>
          <a:solidFill>
            <a:srgbClr val="3BC82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1 : </a:t>
            </a:r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id-ID" sz="900" noProof="1" smtClean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</a:t>
            </a:r>
            <a:r>
              <a:rPr lang="id-ID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: </a:t>
            </a:r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id-ID" sz="900" noProof="1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230650" y="6488668"/>
            <a:ext cx="2823025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id-ID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Perjanjian Kinerja</a:t>
            </a:r>
            <a:endParaRPr lang="id-ID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9046151" y="6445256"/>
            <a:ext cx="2823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Capaian Kinerja</a:t>
            </a:r>
            <a:endParaRPr lang="id-ID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3" name="Up Arrow 72"/>
          <p:cNvSpPr/>
          <p:nvPr/>
        </p:nvSpPr>
        <p:spPr>
          <a:xfrm rot="13829555">
            <a:off x="2020751" y="537380"/>
            <a:ext cx="243884" cy="832539"/>
          </a:xfrm>
          <a:prstGeom prst="upArrow">
            <a:avLst/>
          </a:prstGeom>
          <a:solidFill>
            <a:srgbClr val="FFFF00"/>
          </a:solidFill>
          <a:ln w="285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4" name="Up Arrow 73"/>
          <p:cNvSpPr/>
          <p:nvPr/>
        </p:nvSpPr>
        <p:spPr>
          <a:xfrm rot="5400000">
            <a:off x="2141942" y="1813451"/>
            <a:ext cx="336906" cy="498254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5" name="Up Arrow 74"/>
          <p:cNvSpPr/>
          <p:nvPr/>
        </p:nvSpPr>
        <p:spPr>
          <a:xfrm rot="5400000">
            <a:off x="3686990" y="1781028"/>
            <a:ext cx="336906" cy="498254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6" name="Up Arrow 75"/>
          <p:cNvSpPr/>
          <p:nvPr/>
        </p:nvSpPr>
        <p:spPr>
          <a:xfrm rot="5400000">
            <a:off x="6331989" y="1709611"/>
            <a:ext cx="336906" cy="498254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7" name="Up Arrow 76"/>
          <p:cNvSpPr/>
          <p:nvPr/>
        </p:nvSpPr>
        <p:spPr>
          <a:xfrm rot="5400000">
            <a:off x="8496015" y="1753035"/>
            <a:ext cx="336906" cy="463409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8" name="Up Arrow 77"/>
          <p:cNvSpPr/>
          <p:nvPr/>
        </p:nvSpPr>
        <p:spPr>
          <a:xfrm rot="5400000">
            <a:off x="10512057" y="1786084"/>
            <a:ext cx="336906" cy="362666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9" name="Up Arrow 78"/>
          <p:cNvSpPr/>
          <p:nvPr/>
        </p:nvSpPr>
        <p:spPr>
          <a:xfrm rot="5400000">
            <a:off x="2064780" y="2897394"/>
            <a:ext cx="336906" cy="498254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0" name="Up Arrow 79"/>
          <p:cNvSpPr/>
          <p:nvPr/>
        </p:nvSpPr>
        <p:spPr>
          <a:xfrm rot="5400000">
            <a:off x="3609828" y="2864971"/>
            <a:ext cx="336906" cy="498254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1" name="Up Arrow 80"/>
          <p:cNvSpPr/>
          <p:nvPr/>
        </p:nvSpPr>
        <p:spPr>
          <a:xfrm rot="5400000">
            <a:off x="6254827" y="2793554"/>
            <a:ext cx="336906" cy="498254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2" name="Up Arrow 81"/>
          <p:cNvSpPr/>
          <p:nvPr/>
        </p:nvSpPr>
        <p:spPr>
          <a:xfrm rot="5400000">
            <a:off x="8418853" y="2836978"/>
            <a:ext cx="336906" cy="463409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3" name="Up Arrow 82"/>
          <p:cNvSpPr/>
          <p:nvPr/>
        </p:nvSpPr>
        <p:spPr>
          <a:xfrm rot="5400000">
            <a:off x="10434895" y="2870027"/>
            <a:ext cx="336906" cy="362666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4" name="Up Arrow 83"/>
          <p:cNvSpPr/>
          <p:nvPr/>
        </p:nvSpPr>
        <p:spPr>
          <a:xfrm rot="5400000">
            <a:off x="2064780" y="3768560"/>
            <a:ext cx="336906" cy="498254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5" name="Up Arrow 84"/>
          <p:cNvSpPr/>
          <p:nvPr/>
        </p:nvSpPr>
        <p:spPr>
          <a:xfrm rot="5400000">
            <a:off x="3609828" y="3736137"/>
            <a:ext cx="336906" cy="498254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6" name="Up Arrow 85"/>
          <p:cNvSpPr/>
          <p:nvPr/>
        </p:nvSpPr>
        <p:spPr>
          <a:xfrm rot="5400000">
            <a:off x="6254827" y="3664720"/>
            <a:ext cx="336906" cy="498254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7" name="Up Arrow 86"/>
          <p:cNvSpPr/>
          <p:nvPr/>
        </p:nvSpPr>
        <p:spPr>
          <a:xfrm rot="5400000">
            <a:off x="8418853" y="3708144"/>
            <a:ext cx="336906" cy="463409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8" name="Up Arrow 87"/>
          <p:cNvSpPr/>
          <p:nvPr/>
        </p:nvSpPr>
        <p:spPr>
          <a:xfrm rot="5400000">
            <a:off x="10434895" y="3741193"/>
            <a:ext cx="336906" cy="362666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9" name="Up Arrow 88"/>
          <p:cNvSpPr/>
          <p:nvPr/>
        </p:nvSpPr>
        <p:spPr>
          <a:xfrm rot="5400000">
            <a:off x="2074377" y="4743231"/>
            <a:ext cx="336906" cy="498254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0" name="Up Arrow 89"/>
          <p:cNvSpPr/>
          <p:nvPr/>
        </p:nvSpPr>
        <p:spPr>
          <a:xfrm rot="5400000">
            <a:off x="3619425" y="4710808"/>
            <a:ext cx="336906" cy="498254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1" name="Up Arrow 90"/>
          <p:cNvSpPr/>
          <p:nvPr/>
        </p:nvSpPr>
        <p:spPr>
          <a:xfrm rot="5400000">
            <a:off x="6264424" y="4639391"/>
            <a:ext cx="336906" cy="498254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2" name="Up Arrow 91"/>
          <p:cNvSpPr/>
          <p:nvPr/>
        </p:nvSpPr>
        <p:spPr>
          <a:xfrm rot="5400000">
            <a:off x="8428450" y="4682815"/>
            <a:ext cx="336906" cy="463409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5" name="Up Arrow 94"/>
          <p:cNvSpPr/>
          <p:nvPr/>
        </p:nvSpPr>
        <p:spPr>
          <a:xfrm rot="5400000">
            <a:off x="10444492" y="4715864"/>
            <a:ext cx="336906" cy="362666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6" name="Up Arrow 95"/>
          <p:cNvSpPr/>
          <p:nvPr/>
        </p:nvSpPr>
        <p:spPr>
          <a:xfrm rot="5400000">
            <a:off x="2064780" y="5640925"/>
            <a:ext cx="336906" cy="498254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7" name="Up Arrow 96"/>
          <p:cNvSpPr/>
          <p:nvPr/>
        </p:nvSpPr>
        <p:spPr>
          <a:xfrm rot="5400000">
            <a:off x="3609828" y="5608502"/>
            <a:ext cx="336906" cy="498254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8" name="Up Arrow 97"/>
          <p:cNvSpPr/>
          <p:nvPr/>
        </p:nvSpPr>
        <p:spPr>
          <a:xfrm rot="5400000">
            <a:off x="6254827" y="5537085"/>
            <a:ext cx="336906" cy="498254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9" name="Up Arrow 98"/>
          <p:cNvSpPr/>
          <p:nvPr/>
        </p:nvSpPr>
        <p:spPr>
          <a:xfrm rot="5400000">
            <a:off x="8418853" y="5580509"/>
            <a:ext cx="336906" cy="463409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0" name="Up Arrow 99"/>
          <p:cNvSpPr/>
          <p:nvPr/>
        </p:nvSpPr>
        <p:spPr>
          <a:xfrm rot="5400000">
            <a:off x="10434895" y="5613558"/>
            <a:ext cx="336906" cy="362666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2" name="Up Arrow 101"/>
          <p:cNvSpPr/>
          <p:nvPr/>
        </p:nvSpPr>
        <p:spPr>
          <a:xfrm rot="10800000">
            <a:off x="1657457" y="2390298"/>
            <a:ext cx="252417" cy="460373"/>
          </a:xfrm>
          <a:prstGeom prst="upArrow">
            <a:avLst/>
          </a:prstGeom>
          <a:solidFill>
            <a:srgbClr val="FFFF00"/>
          </a:solidFill>
          <a:ln w="285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3" name="Up Arrow 102"/>
          <p:cNvSpPr/>
          <p:nvPr/>
        </p:nvSpPr>
        <p:spPr>
          <a:xfrm rot="10800000">
            <a:off x="1657456" y="3426233"/>
            <a:ext cx="252417" cy="460373"/>
          </a:xfrm>
          <a:prstGeom prst="upArrow">
            <a:avLst/>
          </a:prstGeom>
          <a:solidFill>
            <a:srgbClr val="FFFF00"/>
          </a:solidFill>
          <a:ln w="285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4" name="Up Arrow 103"/>
          <p:cNvSpPr/>
          <p:nvPr/>
        </p:nvSpPr>
        <p:spPr>
          <a:xfrm rot="10800000">
            <a:off x="1657163" y="4392418"/>
            <a:ext cx="252417" cy="460373"/>
          </a:xfrm>
          <a:prstGeom prst="upArrow">
            <a:avLst/>
          </a:prstGeom>
          <a:solidFill>
            <a:srgbClr val="FFFF00"/>
          </a:solidFill>
          <a:ln w="285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5" name="Up Arrow 104"/>
          <p:cNvSpPr/>
          <p:nvPr/>
        </p:nvSpPr>
        <p:spPr>
          <a:xfrm rot="10800000">
            <a:off x="1639098" y="5293114"/>
            <a:ext cx="252417" cy="460373"/>
          </a:xfrm>
          <a:prstGeom prst="upArrow">
            <a:avLst/>
          </a:prstGeom>
          <a:solidFill>
            <a:srgbClr val="FFFF00"/>
          </a:solidFill>
          <a:ln w="285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11741570" y="3076823"/>
            <a:ext cx="346075" cy="159225"/>
          </a:xfrm>
          <a:prstGeom prst="roundRect">
            <a:avLst/>
          </a:prstGeo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sp>
        <p:nvSpPr>
          <p:cNvPr id="106" name="Rounded Rectangle 105"/>
          <p:cNvSpPr/>
          <p:nvPr/>
        </p:nvSpPr>
        <p:spPr>
          <a:xfrm>
            <a:off x="11690306" y="1920341"/>
            <a:ext cx="338624" cy="166019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d-ID">
              <a:solidFill>
                <a:srgbClr val="FF0000"/>
              </a:solidFill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11718804" y="3972922"/>
            <a:ext cx="338624" cy="166019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d-ID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23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544924" y="6144407"/>
            <a:ext cx="6194475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ounded Rectangle 92"/>
          <p:cNvSpPr/>
          <p:nvPr/>
        </p:nvSpPr>
        <p:spPr>
          <a:xfrm>
            <a:off x="10939463" y="7602538"/>
            <a:ext cx="322262" cy="16510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sp>
        <p:nvSpPr>
          <p:cNvPr id="94" name="Rounded Rectangle 93"/>
          <p:cNvSpPr/>
          <p:nvPr/>
        </p:nvSpPr>
        <p:spPr>
          <a:xfrm>
            <a:off x="10969625" y="7138988"/>
            <a:ext cx="315913" cy="17462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sp>
        <p:nvSpPr>
          <p:cNvPr id="113" name="Rounded Rectangle 112"/>
          <p:cNvSpPr/>
          <p:nvPr/>
        </p:nvSpPr>
        <p:spPr>
          <a:xfrm>
            <a:off x="10788945" y="2903873"/>
            <a:ext cx="755960" cy="552120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59,94</a:t>
            </a:r>
            <a:r>
              <a:rPr lang="id-ID" sz="11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%</a:t>
            </a:r>
            <a:endParaRPr lang="en-AU" sz="11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3977868" y="1430931"/>
            <a:ext cx="1392754" cy="1119143"/>
          </a:xfrm>
          <a:prstGeom prst="roundRect">
            <a:avLst/>
          </a:prstGeom>
          <a:solidFill>
            <a:srgbClr val="FF0000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0,64</a:t>
            </a:r>
            <a:endParaRPr lang="id-ID" sz="1100" noProof="1">
              <a:solidFill>
                <a:srgbClr val="FFFF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518542" y="1434424"/>
            <a:ext cx="1628205" cy="1119143"/>
          </a:xfrm>
          <a:prstGeom prst="roundRect">
            <a:avLst/>
          </a:prstGeom>
          <a:solidFill>
            <a:srgbClr val="FF0000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n-NO" sz="1100" dirty="0">
                <a:solidFill>
                  <a:srgbClr val="FFFF00"/>
                </a:solidFill>
                <a:latin typeface="Arial Black" panose="020B0A04020102020204" pitchFamily="34" charset="0"/>
              </a:rPr>
              <a:t>Meningkatnya kapasitas pemberdayaan kelompok masyarakat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1866734" y="630438"/>
            <a:ext cx="7787625" cy="333203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sv-SE" sz="1100" dirty="0">
                <a:solidFill>
                  <a:schemeClr val="tx1"/>
                </a:solidFill>
                <a:latin typeface="Arial Black" panose="020B0A04020102020204" pitchFamily="34" charset="0"/>
              </a:rPr>
              <a:t>Meningkatkan sumber daya daerah dan kualitas lingkungan </a:t>
            </a:r>
            <a:r>
              <a:rPr lang="sv-SE" sz="11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hidup</a:t>
            </a:r>
          </a:p>
          <a:p>
            <a:pPr algn="ctr" fontAlgn="ctr"/>
            <a:r>
              <a:rPr lang="sv-SE" sz="11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sv-SE" sz="1100" dirty="0">
                <a:solidFill>
                  <a:schemeClr val="tx1"/>
                </a:solidFill>
                <a:latin typeface="Arial Black" panose="020B0A04020102020204" pitchFamily="34" charset="0"/>
              </a:rPr>
              <a:t>dalam menjamin pembangunan berkelanjutan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518542" y="2716922"/>
            <a:ext cx="1628205" cy="809717"/>
          </a:xfrm>
          <a:prstGeom prst="roundRect">
            <a:avLst/>
          </a:prstGeom>
          <a:solidFill>
            <a:srgbClr val="0000FF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d-ID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 Pengembangan Lembaga Ekonomi Perdesaan</a:t>
            </a:r>
            <a:endParaRPr lang="id-ID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3976234" y="2758878"/>
            <a:ext cx="1392754" cy="809717"/>
          </a:xfrm>
          <a:prstGeom prst="roundRect">
            <a:avLst/>
          </a:prstGeom>
          <a:solidFill>
            <a:srgbClr val="0000FF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13,88%</a:t>
            </a:r>
            <a:endParaRPr lang="id-ID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10744331" y="1685045"/>
            <a:ext cx="755960" cy="552120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r>
              <a:rPr lang="id-ID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%</a:t>
            </a:r>
            <a:endParaRPr lang="en-AU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6703891" y="1413446"/>
            <a:ext cx="1828211" cy="1119143"/>
          </a:xfrm>
          <a:prstGeom prst="roundRect">
            <a:avLst/>
          </a:prstGeom>
          <a:solidFill>
            <a:srgbClr val="FF0000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900" noProof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1 : </a:t>
            </a:r>
            <a:r>
              <a:rPr lang="en-US" sz="900" noProof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id-ID" sz="900" noProof="1">
              <a:solidFill>
                <a:srgbClr val="FFFF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2 : </a:t>
            </a:r>
            <a:r>
              <a:rPr lang="en-US" sz="900" noProof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id-ID" sz="900" noProof="1" smtClean="0">
              <a:solidFill>
                <a:srgbClr val="FFFF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3 </a:t>
            </a:r>
            <a:r>
              <a:rPr lang="id-ID" sz="900" noProof="1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900" noProof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id-ID" sz="900" noProof="1">
              <a:solidFill>
                <a:srgbClr val="FFFF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</a:t>
            </a:r>
            <a:r>
              <a:rPr lang="id-ID" sz="900" noProof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id-ID" sz="900" noProof="1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900" noProof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id-ID" sz="900" noProof="1">
              <a:solidFill>
                <a:srgbClr val="FFFF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6702467" y="2704225"/>
            <a:ext cx="1828211" cy="809717"/>
          </a:xfrm>
          <a:prstGeom prst="roundRect">
            <a:avLst/>
          </a:prstGeom>
          <a:solidFill>
            <a:srgbClr val="0000FF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900" noProof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1 </a:t>
            </a:r>
            <a:r>
              <a:rPr lang="en-US" sz="900" noProof="1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3,47%</a:t>
            </a:r>
            <a:r>
              <a:rPr lang="id-ID" sz="900" noProof="1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id-ID" sz="900" noProof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2 : </a:t>
            </a:r>
            <a:r>
              <a:rPr lang="en-US" sz="900" noProof="1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6,94  %</a:t>
            </a:r>
            <a:endParaRPr lang="id-ID" sz="900" noProof="1" smtClean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</a:t>
            </a:r>
            <a:r>
              <a:rPr lang="id-ID" sz="900" noProof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: </a:t>
            </a:r>
            <a:r>
              <a:rPr lang="en-US" sz="900" noProof="1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10,41 %</a:t>
            </a:r>
            <a:endParaRPr lang="id-ID" sz="900" noProof="1" smtClean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</a:t>
            </a:r>
            <a:r>
              <a:rPr lang="id-ID" sz="900" noProof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id-ID" sz="900" noProof="1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900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13,88  %</a:t>
            </a:r>
            <a:endParaRPr lang="id-ID" sz="1050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Rounded Rectangle 124"/>
          <p:cNvSpPr/>
          <p:nvPr/>
        </p:nvSpPr>
        <p:spPr>
          <a:xfrm>
            <a:off x="10788945" y="3846641"/>
            <a:ext cx="755960" cy="552120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r>
              <a:rPr lang="id-ID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%</a:t>
            </a:r>
            <a:endParaRPr lang="en-AU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504506" y="3693642"/>
            <a:ext cx="1628205" cy="794247"/>
          </a:xfrm>
          <a:prstGeom prst="roundRect">
            <a:avLst/>
          </a:prstGeom>
          <a:solidFill>
            <a:srgbClr val="3BC82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000" dirty="0" err="1">
                <a:solidFill>
                  <a:schemeClr val="tx1"/>
                </a:solidFill>
                <a:latin typeface="Arial Black" panose="020B0A04020102020204" pitchFamily="34" charset="0"/>
              </a:rPr>
              <a:t>Workshop</a:t>
            </a:r>
            <a:r>
              <a:rPr lang="es-ES" sz="1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s-ES" sz="1000" dirty="0" err="1">
                <a:solidFill>
                  <a:schemeClr val="tx1"/>
                </a:solidFill>
                <a:latin typeface="Arial Black" panose="020B0A04020102020204" pitchFamily="34" charset="0"/>
              </a:rPr>
              <a:t>Kemitraan</a:t>
            </a:r>
            <a:r>
              <a:rPr lang="es-ES" sz="1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s-ES" sz="1000" dirty="0" err="1">
                <a:solidFill>
                  <a:schemeClr val="tx1"/>
                </a:solidFill>
                <a:latin typeface="Arial Black" panose="020B0A04020102020204" pitchFamily="34" charset="0"/>
              </a:rPr>
              <a:t>Bumdes</a:t>
            </a:r>
            <a:endParaRPr lang="es-ES" sz="1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3962408" y="3700798"/>
            <a:ext cx="1392754" cy="794247"/>
          </a:xfrm>
          <a:prstGeom prst="roundRect">
            <a:avLst/>
          </a:prstGeom>
          <a:solidFill>
            <a:srgbClr val="3BC82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</a:t>
            </a:r>
            <a:endParaRPr lang="id-ID" sz="1100" noProof="1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10790368" y="4819851"/>
            <a:ext cx="755960" cy="552120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r>
              <a:rPr lang="id-ID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%</a:t>
            </a:r>
            <a:endParaRPr lang="en-AU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504506" y="4699061"/>
            <a:ext cx="1628205" cy="794247"/>
          </a:xfrm>
          <a:prstGeom prst="roundRect">
            <a:avLst/>
          </a:prstGeom>
          <a:solidFill>
            <a:srgbClr val="3BC82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000" dirty="0">
                <a:solidFill>
                  <a:schemeClr val="tx1"/>
                </a:solidFill>
                <a:latin typeface="Arial Black" panose="020B0A04020102020204" pitchFamily="34" charset="0"/>
              </a:rPr>
              <a:t>Sosialisasi Pembangunan Kawasan Perdesaan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3962408" y="4703849"/>
            <a:ext cx="1392754" cy="794247"/>
          </a:xfrm>
          <a:prstGeom prst="roundRect">
            <a:avLst/>
          </a:prstGeom>
          <a:solidFill>
            <a:srgbClr val="3BC82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</a:t>
            </a:r>
            <a:endParaRPr lang="id-ID" sz="1100" noProof="1" smtClean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5" name="Hexagon 134"/>
          <p:cNvSpPr/>
          <p:nvPr/>
        </p:nvSpPr>
        <p:spPr>
          <a:xfrm>
            <a:off x="798950" y="1109276"/>
            <a:ext cx="1012755" cy="231938"/>
          </a:xfrm>
          <a:prstGeom prst="hexagon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1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r>
              <a:rPr lang="id-ID" sz="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SASARAN</a:t>
            </a:r>
            <a:endParaRPr lang="fi-FI" sz="6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6" name="Hexagon 135"/>
          <p:cNvSpPr/>
          <p:nvPr/>
        </p:nvSpPr>
        <p:spPr>
          <a:xfrm>
            <a:off x="2532860" y="1107755"/>
            <a:ext cx="852930" cy="231938"/>
          </a:xfrm>
          <a:prstGeom prst="hexagon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INDIKATOR KINERJA</a:t>
            </a:r>
            <a:endParaRPr lang="fi-FI" sz="1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37" name="Hexagon 136"/>
          <p:cNvSpPr/>
          <p:nvPr/>
        </p:nvSpPr>
        <p:spPr>
          <a:xfrm>
            <a:off x="4133317" y="1110953"/>
            <a:ext cx="1012755" cy="231938"/>
          </a:xfrm>
          <a:prstGeom prst="hexagon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1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r>
              <a:rPr lang="id-ID" sz="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TARGET TAHUN 2019</a:t>
            </a:r>
            <a:endParaRPr lang="fi-FI" sz="6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8" name="Hexagon 137"/>
          <p:cNvSpPr/>
          <p:nvPr/>
        </p:nvSpPr>
        <p:spPr>
          <a:xfrm>
            <a:off x="7135807" y="1080017"/>
            <a:ext cx="1012755" cy="231938"/>
          </a:xfrm>
          <a:prstGeom prst="hexagon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1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r>
              <a:rPr lang="id-ID" sz="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TARGET TRIWULAN</a:t>
            </a:r>
            <a:endParaRPr lang="fi-FI" sz="6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9" name="Hexagon 138"/>
          <p:cNvSpPr/>
          <p:nvPr/>
        </p:nvSpPr>
        <p:spPr>
          <a:xfrm>
            <a:off x="10502237" y="1105498"/>
            <a:ext cx="874452" cy="231938"/>
          </a:xfrm>
          <a:prstGeom prst="hexagon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1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r>
              <a:rPr lang="id-ID" sz="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CAPAIAN %</a:t>
            </a:r>
            <a:endParaRPr lang="fi-FI" sz="6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0" name="Hexagon 139"/>
          <p:cNvSpPr/>
          <p:nvPr/>
        </p:nvSpPr>
        <p:spPr>
          <a:xfrm>
            <a:off x="11397405" y="1113895"/>
            <a:ext cx="733538" cy="231938"/>
          </a:xfrm>
          <a:prstGeom prst="hexagon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1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r>
              <a:rPr lang="id-ID" sz="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STATUS</a:t>
            </a:r>
            <a:endParaRPr lang="fi-FI" sz="6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52" name="Hexagon 151"/>
          <p:cNvSpPr/>
          <p:nvPr/>
        </p:nvSpPr>
        <p:spPr>
          <a:xfrm>
            <a:off x="623340" y="651631"/>
            <a:ext cx="1025575" cy="290818"/>
          </a:xfrm>
          <a:prstGeom prst="hexagon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9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TUJUAN</a:t>
            </a:r>
            <a:endParaRPr lang="fi-FI" sz="3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53" name="Rounded Rectangle 152"/>
          <p:cNvSpPr/>
          <p:nvPr/>
        </p:nvSpPr>
        <p:spPr>
          <a:xfrm>
            <a:off x="2352504" y="1430931"/>
            <a:ext cx="1392754" cy="1119143"/>
          </a:xfrm>
          <a:prstGeom prst="roundRect">
            <a:avLst/>
          </a:prstGeom>
          <a:solidFill>
            <a:srgbClr val="FF0000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Indeks Desa Membangun</a:t>
            </a:r>
            <a:endParaRPr lang="en-US" sz="1100" i="1" noProof="1">
              <a:solidFill>
                <a:srgbClr val="FFFF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4" name="Rounded Rectangle 153"/>
          <p:cNvSpPr/>
          <p:nvPr/>
        </p:nvSpPr>
        <p:spPr>
          <a:xfrm>
            <a:off x="2351080" y="2721710"/>
            <a:ext cx="1377295" cy="809717"/>
          </a:xfrm>
          <a:prstGeom prst="roundRect">
            <a:avLst/>
          </a:prstGeom>
          <a:solidFill>
            <a:srgbClr val="0000FF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Persentase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Badan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Usaha </a:t>
            </a:r>
            <a:r>
              <a:rPr lang="en-US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Milik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Desa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BUMDes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yang </a:t>
            </a:r>
            <a:r>
              <a:rPr lang="en-US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berkembang</a:t>
            </a:r>
            <a:endParaRPr lang="id-ID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Rounded Rectangle 154"/>
          <p:cNvSpPr/>
          <p:nvPr/>
        </p:nvSpPr>
        <p:spPr>
          <a:xfrm>
            <a:off x="2335621" y="3725577"/>
            <a:ext cx="1392754" cy="794247"/>
          </a:xfrm>
          <a:prstGeom prst="roundRect">
            <a:avLst/>
          </a:prstGeom>
          <a:solidFill>
            <a:srgbClr val="3BC82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Jumlah BUMDes yang melaksanakan kerjasama</a:t>
            </a:r>
            <a:endParaRPr lang="id-ID" sz="800" noProof="1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6" name="Rounded Rectangle 155"/>
          <p:cNvSpPr/>
          <p:nvPr/>
        </p:nvSpPr>
        <p:spPr>
          <a:xfrm>
            <a:off x="2337044" y="4703849"/>
            <a:ext cx="1392754" cy="794247"/>
          </a:xfrm>
          <a:prstGeom prst="roundRect">
            <a:avLst/>
          </a:prstGeom>
          <a:solidFill>
            <a:srgbClr val="3BC82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8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Jumlah pemangku kepentingan kawasan perdesaan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5530375" y="1427733"/>
            <a:ext cx="812027" cy="1119143"/>
          </a:xfrm>
          <a:prstGeom prst="roundRect">
            <a:avLst/>
          </a:prstGeom>
          <a:solidFill>
            <a:srgbClr val="FF0000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Indeks</a:t>
            </a:r>
            <a:endParaRPr lang="id-ID" sz="1100" noProof="1">
              <a:solidFill>
                <a:srgbClr val="FFFF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8" name="Rounded Rectangle 157"/>
          <p:cNvSpPr/>
          <p:nvPr/>
        </p:nvSpPr>
        <p:spPr>
          <a:xfrm>
            <a:off x="5528951" y="2718512"/>
            <a:ext cx="812027" cy="809717"/>
          </a:xfrm>
          <a:prstGeom prst="roundRect">
            <a:avLst/>
          </a:prstGeom>
          <a:solidFill>
            <a:srgbClr val="0000FF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1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Persen</a:t>
            </a:r>
            <a:endParaRPr lang="id-ID" sz="1100" noProof="1" smtClean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9" name="Rounded Rectangle 158"/>
          <p:cNvSpPr/>
          <p:nvPr/>
        </p:nvSpPr>
        <p:spPr>
          <a:xfrm>
            <a:off x="5514915" y="3697600"/>
            <a:ext cx="812027" cy="794247"/>
          </a:xfrm>
          <a:prstGeom prst="roundRect">
            <a:avLst/>
          </a:prstGeom>
          <a:solidFill>
            <a:srgbClr val="3BC82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BUMDes</a:t>
            </a:r>
            <a:endParaRPr lang="id-ID" sz="1100" noProof="1" smtClean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0" name="Rounded Rectangle 159"/>
          <p:cNvSpPr/>
          <p:nvPr/>
        </p:nvSpPr>
        <p:spPr>
          <a:xfrm>
            <a:off x="5514915" y="4700651"/>
            <a:ext cx="812027" cy="794247"/>
          </a:xfrm>
          <a:prstGeom prst="roundRect">
            <a:avLst/>
          </a:prstGeom>
          <a:solidFill>
            <a:srgbClr val="3BC82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orang</a:t>
            </a:r>
            <a:endParaRPr lang="id-ID" sz="1100" noProof="1" smtClean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1" name="Hexagon 160"/>
          <p:cNvSpPr/>
          <p:nvPr/>
        </p:nvSpPr>
        <p:spPr>
          <a:xfrm>
            <a:off x="5497815" y="1107755"/>
            <a:ext cx="1012755" cy="231938"/>
          </a:xfrm>
          <a:prstGeom prst="hexagon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SATUAN</a:t>
            </a:r>
            <a:endParaRPr lang="fi-FI" sz="1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62" name="Rounded Rectangle 161"/>
          <p:cNvSpPr/>
          <p:nvPr/>
        </p:nvSpPr>
        <p:spPr>
          <a:xfrm>
            <a:off x="6697558" y="3681919"/>
            <a:ext cx="1828211" cy="794247"/>
          </a:xfrm>
          <a:prstGeom prst="roundRect">
            <a:avLst/>
          </a:prstGeom>
          <a:solidFill>
            <a:srgbClr val="3BC82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1 : </a:t>
            </a:r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id-ID" sz="900" noProof="1" smtClean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</a:t>
            </a:r>
            <a:r>
              <a:rPr lang="id-ID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: </a:t>
            </a:r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id-ID" sz="900" noProof="1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</a:t>
            </a:r>
            <a:r>
              <a:rPr lang="id-ID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</a:t>
            </a:r>
            <a:endParaRPr lang="id-ID" sz="900" noProof="1" smtClean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</a:t>
            </a:r>
            <a:r>
              <a:rPr lang="id-ID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id-ID" sz="900" noProof="1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3" name="Rounded Rectangle 162"/>
          <p:cNvSpPr/>
          <p:nvPr/>
        </p:nvSpPr>
        <p:spPr>
          <a:xfrm>
            <a:off x="6683427" y="4694409"/>
            <a:ext cx="1828211" cy="794247"/>
          </a:xfrm>
          <a:prstGeom prst="roundRect">
            <a:avLst/>
          </a:prstGeom>
          <a:solidFill>
            <a:srgbClr val="3BC82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1 </a:t>
            </a:r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id-ID" sz="900" noProof="1" smtClean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</a:t>
            </a:r>
            <a:r>
              <a:rPr lang="id-ID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:  </a:t>
            </a:r>
            <a:r>
              <a:rPr lang="en-US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id-ID" sz="900" noProof="1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</a:t>
            </a:r>
            <a:r>
              <a:rPr lang="id-ID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</a:t>
            </a:r>
            <a:endParaRPr lang="id-ID" sz="900" noProof="1" smtClean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</a:t>
            </a:r>
            <a:r>
              <a:rPr lang="id-ID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id-ID" sz="900" noProof="1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8752472" y="1425169"/>
            <a:ext cx="1828211" cy="1119143"/>
          </a:xfrm>
          <a:prstGeom prst="roundRect">
            <a:avLst/>
          </a:prstGeom>
          <a:solidFill>
            <a:srgbClr val="FF0000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900" noProof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1 : </a:t>
            </a:r>
            <a:r>
              <a:rPr lang="en-US" sz="900" noProof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id-ID" sz="900" noProof="1">
              <a:solidFill>
                <a:srgbClr val="FFFF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</a:t>
            </a:r>
            <a:r>
              <a:rPr lang="id-ID" sz="900" noProof="1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: </a:t>
            </a:r>
            <a:r>
              <a:rPr lang="en-US" sz="900" noProof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id-ID" sz="900" noProof="1">
              <a:solidFill>
                <a:srgbClr val="FFFF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8751048" y="2715948"/>
            <a:ext cx="1828211" cy="809717"/>
          </a:xfrm>
          <a:prstGeom prst="roundRect">
            <a:avLst/>
          </a:prstGeom>
          <a:solidFill>
            <a:srgbClr val="0000FF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900" noProof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1 : </a:t>
            </a:r>
            <a:r>
              <a:rPr lang="en-US" sz="900" noProof="1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1,38  %</a:t>
            </a:r>
            <a:endParaRPr lang="id-ID" sz="900" noProof="1" smtClean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2 : </a:t>
            </a:r>
            <a:r>
              <a:rPr lang="en-US" sz="900" noProof="1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4,16 %</a:t>
            </a:r>
            <a:endParaRPr lang="id-ID" sz="900" noProof="1" smtClean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8746139" y="3693642"/>
            <a:ext cx="1828211" cy="794247"/>
          </a:xfrm>
          <a:prstGeom prst="roundRect">
            <a:avLst/>
          </a:prstGeom>
          <a:solidFill>
            <a:srgbClr val="3BC82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1 </a:t>
            </a:r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0 </a:t>
            </a:r>
          </a:p>
          <a:p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</a:t>
            </a:r>
            <a:r>
              <a:rPr lang="id-ID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: </a:t>
            </a:r>
            <a:r>
              <a:rPr lang="en-US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id-ID" sz="900" noProof="1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8732008" y="4706132"/>
            <a:ext cx="1828211" cy="794247"/>
          </a:xfrm>
          <a:prstGeom prst="roundRect">
            <a:avLst/>
          </a:prstGeom>
          <a:solidFill>
            <a:srgbClr val="3BC82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1 : </a:t>
            </a:r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0</a:t>
            </a:r>
          </a:p>
          <a:p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</a:t>
            </a:r>
            <a:r>
              <a:rPr lang="id-ID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: </a:t>
            </a:r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</a:t>
            </a:r>
            <a:endParaRPr lang="id-ID" sz="900" noProof="1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Hexagon 57"/>
          <p:cNvSpPr/>
          <p:nvPr/>
        </p:nvSpPr>
        <p:spPr>
          <a:xfrm>
            <a:off x="9054125" y="1096833"/>
            <a:ext cx="1012755" cy="231938"/>
          </a:xfrm>
          <a:prstGeom prst="hexagon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1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r>
              <a:rPr lang="id-ID" sz="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REALISASI TRIWULAN</a:t>
            </a:r>
            <a:endParaRPr lang="fi-FI" sz="6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9" name="Hexagon 58"/>
          <p:cNvSpPr/>
          <p:nvPr/>
        </p:nvSpPr>
        <p:spPr>
          <a:xfrm rot="16200000">
            <a:off x="-236229" y="1874393"/>
            <a:ext cx="1025575" cy="290818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9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IKU</a:t>
            </a:r>
            <a:endParaRPr lang="fi-FI" sz="300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0" name="Hexagon 59"/>
          <p:cNvSpPr/>
          <p:nvPr/>
        </p:nvSpPr>
        <p:spPr>
          <a:xfrm rot="16200000">
            <a:off x="-271018" y="3097674"/>
            <a:ext cx="1077715" cy="290818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9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PROGRAM</a:t>
            </a:r>
            <a:endParaRPr lang="fi-FI" sz="300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1" name="Hexagon 60"/>
          <p:cNvSpPr/>
          <p:nvPr/>
        </p:nvSpPr>
        <p:spPr>
          <a:xfrm rot="16200000">
            <a:off x="-337675" y="4863341"/>
            <a:ext cx="1156878" cy="290818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9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KEGIATAN</a:t>
            </a:r>
            <a:endParaRPr lang="fi-FI" sz="300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834737" y="114627"/>
            <a:ext cx="69967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CAPAIAN </a:t>
            </a:r>
            <a:r>
              <a:rPr lang="id-ID" dirty="0" smtClean="0">
                <a:latin typeface="Arial Black" panose="020B0A04020102020204" pitchFamily="34" charset="0"/>
              </a:rPr>
              <a:t>KINERJA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id-ID" dirty="0" smtClean="0">
                <a:latin typeface="Arial Black" panose="020B0A04020102020204" pitchFamily="34" charset="0"/>
              </a:rPr>
              <a:t>S.D </a:t>
            </a:r>
            <a:r>
              <a:rPr lang="en-US" dirty="0" smtClean="0">
                <a:latin typeface="Arial Black" panose="020B0A04020102020204" pitchFamily="34" charset="0"/>
              </a:rPr>
              <a:t>TRIWULAN II</a:t>
            </a:r>
            <a:r>
              <a:rPr lang="id-ID" dirty="0" smtClean="0">
                <a:latin typeface="Arial Black" panose="020B0A04020102020204" pitchFamily="34" charset="0"/>
              </a:rPr>
              <a:t> TAHUN </a:t>
            </a:r>
            <a:r>
              <a:rPr lang="id-ID" dirty="0">
                <a:latin typeface="Arial Black" panose="020B0A04020102020204" pitchFamily="34" charset="0"/>
              </a:rPr>
              <a:t>2019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230650" y="5951195"/>
            <a:ext cx="2823025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id-ID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Perjanjian Kinerja</a:t>
            </a:r>
            <a:endParaRPr lang="id-ID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8912587" y="5959140"/>
            <a:ext cx="2823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Capaian Kinerja</a:t>
            </a:r>
            <a:endParaRPr lang="id-ID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3" name="Up Arrow 72"/>
          <p:cNvSpPr/>
          <p:nvPr/>
        </p:nvSpPr>
        <p:spPr>
          <a:xfrm rot="13829555">
            <a:off x="2020751" y="537380"/>
            <a:ext cx="243884" cy="832539"/>
          </a:xfrm>
          <a:prstGeom prst="upArrow">
            <a:avLst/>
          </a:prstGeom>
          <a:solidFill>
            <a:srgbClr val="FFFF00"/>
          </a:solidFill>
          <a:ln w="285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4" name="Up Arrow 73"/>
          <p:cNvSpPr/>
          <p:nvPr/>
        </p:nvSpPr>
        <p:spPr>
          <a:xfrm rot="5400000">
            <a:off x="2141942" y="1813451"/>
            <a:ext cx="336906" cy="498254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5" name="Up Arrow 74"/>
          <p:cNvSpPr/>
          <p:nvPr/>
        </p:nvSpPr>
        <p:spPr>
          <a:xfrm rot="5400000">
            <a:off x="3686990" y="1781028"/>
            <a:ext cx="336906" cy="498254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6" name="Up Arrow 75"/>
          <p:cNvSpPr/>
          <p:nvPr/>
        </p:nvSpPr>
        <p:spPr>
          <a:xfrm rot="5400000">
            <a:off x="6331989" y="1709611"/>
            <a:ext cx="336906" cy="498254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7" name="Up Arrow 76"/>
          <p:cNvSpPr/>
          <p:nvPr/>
        </p:nvSpPr>
        <p:spPr>
          <a:xfrm rot="5400000">
            <a:off x="8496015" y="1753035"/>
            <a:ext cx="336906" cy="463409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8" name="Up Arrow 77"/>
          <p:cNvSpPr/>
          <p:nvPr/>
        </p:nvSpPr>
        <p:spPr>
          <a:xfrm rot="5400000">
            <a:off x="10512057" y="1786084"/>
            <a:ext cx="336906" cy="362666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9" name="Up Arrow 78"/>
          <p:cNvSpPr/>
          <p:nvPr/>
        </p:nvSpPr>
        <p:spPr>
          <a:xfrm rot="5400000">
            <a:off x="2064780" y="2897394"/>
            <a:ext cx="336906" cy="498254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0" name="Up Arrow 79"/>
          <p:cNvSpPr/>
          <p:nvPr/>
        </p:nvSpPr>
        <p:spPr>
          <a:xfrm rot="5400000">
            <a:off x="3609828" y="2864971"/>
            <a:ext cx="336906" cy="498254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1" name="Up Arrow 80"/>
          <p:cNvSpPr/>
          <p:nvPr/>
        </p:nvSpPr>
        <p:spPr>
          <a:xfrm rot="5400000">
            <a:off x="6342117" y="2832305"/>
            <a:ext cx="336906" cy="498254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2" name="Up Arrow 81"/>
          <p:cNvSpPr/>
          <p:nvPr/>
        </p:nvSpPr>
        <p:spPr>
          <a:xfrm rot="5400000">
            <a:off x="8418853" y="2836978"/>
            <a:ext cx="336906" cy="463409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3" name="Up Arrow 82"/>
          <p:cNvSpPr/>
          <p:nvPr/>
        </p:nvSpPr>
        <p:spPr>
          <a:xfrm rot="5400000">
            <a:off x="10434895" y="2870027"/>
            <a:ext cx="336906" cy="362666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4" name="Up Arrow 83"/>
          <p:cNvSpPr/>
          <p:nvPr/>
        </p:nvSpPr>
        <p:spPr>
          <a:xfrm rot="5400000">
            <a:off x="2064780" y="3768560"/>
            <a:ext cx="336906" cy="498254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5" name="Up Arrow 84"/>
          <p:cNvSpPr/>
          <p:nvPr/>
        </p:nvSpPr>
        <p:spPr>
          <a:xfrm rot="5400000">
            <a:off x="3609828" y="3736137"/>
            <a:ext cx="336906" cy="498254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6" name="Up Arrow 85"/>
          <p:cNvSpPr/>
          <p:nvPr/>
        </p:nvSpPr>
        <p:spPr>
          <a:xfrm rot="5400000">
            <a:off x="6254827" y="3664720"/>
            <a:ext cx="336906" cy="498254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7" name="Up Arrow 86"/>
          <p:cNvSpPr/>
          <p:nvPr/>
        </p:nvSpPr>
        <p:spPr>
          <a:xfrm rot="5400000">
            <a:off x="8418853" y="3708144"/>
            <a:ext cx="336906" cy="463409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8" name="Up Arrow 87"/>
          <p:cNvSpPr/>
          <p:nvPr/>
        </p:nvSpPr>
        <p:spPr>
          <a:xfrm rot="5400000">
            <a:off x="10434895" y="3741193"/>
            <a:ext cx="336906" cy="362666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9" name="Up Arrow 88"/>
          <p:cNvSpPr/>
          <p:nvPr/>
        </p:nvSpPr>
        <p:spPr>
          <a:xfrm rot="5400000">
            <a:off x="2074377" y="4743231"/>
            <a:ext cx="336906" cy="498254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0" name="Up Arrow 89"/>
          <p:cNvSpPr/>
          <p:nvPr/>
        </p:nvSpPr>
        <p:spPr>
          <a:xfrm rot="5400000">
            <a:off x="3619425" y="4710808"/>
            <a:ext cx="336906" cy="498254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1" name="Up Arrow 90"/>
          <p:cNvSpPr/>
          <p:nvPr/>
        </p:nvSpPr>
        <p:spPr>
          <a:xfrm rot="5400000">
            <a:off x="6264424" y="4639391"/>
            <a:ext cx="336906" cy="498254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2" name="Up Arrow 91"/>
          <p:cNvSpPr/>
          <p:nvPr/>
        </p:nvSpPr>
        <p:spPr>
          <a:xfrm rot="5400000">
            <a:off x="8428450" y="4682815"/>
            <a:ext cx="336906" cy="463409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5" name="Up Arrow 94"/>
          <p:cNvSpPr/>
          <p:nvPr/>
        </p:nvSpPr>
        <p:spPr>
          <a:xfrm rot="5400000">
            <a:off x="10444492" y="4715864"/>
            <a:ext cx="336906" cy="362666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2" name="Up Arrow 101"/>
          <p:cNvSpPr/>
          <p:nvPr/>
        </p:nvSpPr>
        <p:spPr>
          <a:xfrm rot="10800000">
            <a:off x="1657457" y="2390298"/>
            <a:ext cx="252417" cy="460373"/>
          </a:xfrm>
          <a:prstGeom prst="upArrow">
            <a:avLst/>
          </a:prstGeom>
          <a:solidFill>
            <a:srgbClr val="FFFF00"/>
          </a:solidFill>
          <a:ln w="285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3" name="Up Arrow 102"/>
          <p:cNvSpPr/>
          <p:nvPr/>
        </p:nvSpPr>
        <p:spPr>
          <a:xfrm rot="10800000">
            <a:off x="1657456" y="3426233"/>
            <a:ext cx="252417" cy="460373"/>
          </a:xfrm>
          <a:prstGeom prst="upArrow">
            <a:avLst/>
          </a:prstGeom>
          <a:solidFill>
            <a:srgbClr val="FFFF00"/>
          </a:solidFill>
          <a:ln w="285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4" name="Up Arrow 103"/>
          <p:cNvSpPr/>
          <p:nvPr/>
        </p:nvSpPr>
        <p:spPr>
          <a:xfrm rot="10800000">
            <a:off x="1657163" y="4392418"/>
            <a:ext cx="252417" cy="460373"/>
          </a:xfrm>
          <a:prstGeom prst="upArrow">
            <a:avLst/>
          </a:prstGeom>
          <a:solidFill>
            <a:srgbClr val="FFFF00"/>
          </a:solidFill>
          <a:ln w="285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11690306" y="1920341"/>
            <a:ext cx="338624" cy="166019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d-ID">
              <a:solidFill>
                <a:srgbClr val="FF0000"/>
              </a:solidFill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11718804" y="3972922"/>
            <a:ext cx="338624" cy="166019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d-ID">
              <a:solidFill>
                <a:srgbClr val="FF0000"/>
              </a:solidFill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11749446" y="2978068"/>
            <a:ext cx="338624" cy="187783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d-ID">
              <a:solidFill>
                <a:srgbClr val="FF0000"/>
              </a:solidFill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11735612" y="4936427"/>
            <a:ext cx="338624" cy="166019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d-ID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35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544924" y="6681880"/>
            <a:ext cx="6194475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ounded Rectangle 92"/>
          <p:cNvSpPr/>
          <p:nvPr/>
        </p:nvSpPr>
        <p:spPr>
          <a:xfrm>
            <a:off x="10939463" y="7602538"/>
            <a:ext cx="322262" cy="16510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sp>
        <p:nvSpPr>
          <p:cNvPr id="94" name="Rounded Rectangle 93"/>
          <p:cNvSpPr/>
          <p:nvPr/>
        </p:nvSpPr>
        <p:spPr>
          <a:xfrm>
            <a:off x="10969625" y="7138988"/>
            <a:ext cx="315913" cy="17462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sp>
        <p:nvSpPr>
          <p:cNvPr id="113" name="Rounded Rectangle 112"/>
          <p:cNvSpPr/>
          <p:nvPr/>
        </p:nvSpPr>
        <p:spPr>
          <a:xfrm>
            <a:off x="10788945" y="2903873"/>
            <a:ext cx="755960" cy="552120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106,46</a:t>
            </a:r>
            <a:r>
              <a:rPr lang="id-ID" sz="11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%</a:t>
            </a:r>
            <a:endParaRPr lang="en-AU" sz="11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3977868" y="1430931"/>
            <a:ext cx="1392754" cy="1119143"/>
          </a:xfrm>
          <a:prstGeom prst="roundRect">
            <a:avLst/>
          </a:prstGeom>
          <a:solidFill>
            <a:srgbClr val="FF0000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1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8,33%</a:t>
            </a:r>
            <a:endParaRPr lang="id-ID" sz="1100" noProof="1">
              <a:solidFill>
                <a:srgbClr val="FFFF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518542" y="1434424"/>
            <a:ext cx="1628205" cy="1119143"/>
          </a:xfrm>
          <a:prstGeom prst="roundRect">
            <a:avLst/>
          </a:prstGeom>
          <a:solidFill>
            <a:srgbClr val="FF0000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n-NO" sz="1100" dirty="0">
                <a:solidFill>
                  <a:srgbClr val="FFFF00"/>
                </a:solidFill>
                <a:latin typeface="Arial Black" panose="020B0A04020102020204" pitchFamily="34" charset="0"/>
              </a:rPr>
              <a:t>Meningkatnya penggunaan sistem informasi daerah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2593911" y="605181"/>
            <a:ext cx="7787625" cy="333203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sv-SE" sz="1100" dirty="0">
                <a:solidFill>
                  <a:schemeClr val="tx1"/>
                </a:solidFill>
                <a:latin typeface="Arial Black" panose="020B0A04020102020204" pitchFamily="34" charset="0"/>
              </a:rPr>
              <a:t>Meningkatkan tata kelola pemerintahan yang baik dan bersih serta layanan publik yang berkualitas berbasis teknologi informasi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518542" y="2716922"/>
            <a:ext cx="1628205" cy="809717"/>
          </a:xfrm>
          <a:prstGeom prst="roundRect">
            <a:avLst/>
          </a:prstGeom>
          <a:solidFill>
            <a:srgbClr val="0000FF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d-ID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 Pembinaan dan Pelayanan Pemerintahan Desa</a:t>
            </a:r>
            <a:endParaRPr lang="id-ID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3976444" y="2721710"/>
            <a:ext cx="1392754" cy="809717"/>
          </a:xfrm>
          <a:prstGeom prst="roundRect">
            <a:avLst/>
          </a:prstGeom>
          <a:solidFill>
            <a:srgbClr val="0000FF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25,69%</a:t>
            </a:r>
            <a:endParaRPr lang="id-ID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10744331" y="1685045"/>
            <a:ext cx="755960" cy="552120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100 </a:t>
            </a:r>
            <a:r>
              <a:rPr lang="id-ID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%</a:t>
            </a:r>
            <a:endParaRPr lang="en-AU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6703891" y="1413446"/>
            <a:ext cx="1828211" cy="1119143"/>
          </a:xfrm>
          <a:prstGeom prst="roundRect">
            <a:avLst/>
          </a:prstGeom>
          <a:solidFill>
            <a:srgbClr val="FF0000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900" noProof="1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1 : </a:t>
            </a:r>
            <a:r>
              <a:rPr lang="en-US" sz="900" noProof="1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2,08 %</a:t>
            </a:r>
            <a:r>
              <a:rPr lang="id-ID" sz="900" noProof="1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id-ID" sz="900" noProof="1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2 : </a:t>
            </a:r>
            <a:r>
              <a:rPr lang="en-US" sz="900" noProof="1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4,16  %</a:t>
            </a:r>
            <a:endParaRPr lang="id-ID" sz="900" noProof="1">
              <a:solidFill>
                <a:srgbClr val="FFFF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3 : </a:t>
            </a:r>
            <a:r>
              <a:rPr lang="en-US" sz="900" noProof="1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6,25  %</a:t>
            </a:r>
            <a:endParaRPr lang="id-ID" sz="900" noProof="1">
              <a:solidFill>
                <a:srgbClr val="FFFF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4 : </a:t>
            </a:r>
            <a:r>
              <a:rPr lang="en-US" sz="900" dirty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8,33  %</a:t>
            </a:r>
            <a:endParaRPr lang="id-ID" sz="1050" dirty="0">
              <a:solidFill>
                <a:srgbClr val="FFFF00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6702467" y="2704225"/>
            <a:ext cx="1828211" cy="809717"/>
          </a:xfrm>
          <a:prstGeom prst="roundRect">
            <a:avLst/>
          </a:prstGeom>
          <a:solidFill>
            <a:srgbClr val="0000FF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900" noProof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1 </a:t>
            </a:r>
            <a:r>
              <a:rPr lang="en-US" sz="900" noProof="1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19,44 %</a:t>
            </a:r>
            <a:r>
              <a:rPr lang="id-ID" sz="900" noProof="1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id-ID" sz="900" noProof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2 : </a:t>
            </a:r>
            <a:r>
              <a:rPr lang="en-US" sz="900" noProof="1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21,52  %</a:t>
            </a:r>
            <a:endParaRPr lang="id-ID" sz="900" noProof="1" smtClean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</a:t>
            </a:r>
            <a:r>
              <a:rPr lang="id-ID" sz="900" noProof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: </a:t>
            </a:r>
            <a:r>
              <a:rPr lang="en-US" sz="900" noProof="1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23,61 %</a:t>
            </a:r>
            <a:endParaRPr lang="id-ID" sz="900" noProof="1" smtClean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</a:t>
            </a:r>
            <a:r>
              <a:rPr lang="id-ID" sz="900" noProof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id-ID" sz="900" noProof="1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900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25,69 %</a:t>
            </a:r>
            <a:endParaRPr lang="id-ID" sz="1050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Rounded Rectangle 124"/>
          <p:cNvSpPr/>
          <p:nvPr/>
        </p:nvSpPr>
        <p:spPr>
          <a:xfrm>
            <a:off x="10788945" y="3846641"/>
            <a:ext cx="755960" cy="552120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0 </a:t>
            </a:r>
            <a:r>
              <a:rPr lang="id-ID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%</a:t>
            </a:r>
            <a:endParaRPr lang="en-AU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504506" y="3693642"/>
            <a:ext cx="1628205" cy="794247"/>
          </a:xfrm>
          <a:prstGeom prst="roundRect">
            <a:avLst/>
          </a:prstGeom>
          <a:solidFill>
            <a:srgbClr val="3BC82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000" dirty="0" err="1">
                <a:solidFill>
                  <a:schemeClr val="tx1"/>
                </a:solidFill>
                <a:latin typeface="Arial Black" panose="020B0A04020102020204" pitchFamily="34" charset="0"/>
              </a:rPr>
              <a:t>Evaluasi</a:t>
            </a:r>
            <a:r>
              <a:rPr lang="es-ES" sz="1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s-ES" sz="1000" dirty="0" err="1">
                <a:solidFill>
                  <a:schemeClr val="tx1"/>
                </a:solidFill>
                <a:latin typeface="Arial Black" panose="020B0A04020102020204" pitchFamily="34" charset="0"/>
              </a:rPr>
              <a:t>perencanaan</a:t>
            </a:r>
            <a:r>
              <a:rPr lang="es-ES" sz="1000" dirty="0">
                <a:solidFill>
                  <a:schemeClr val="tx1"/>
                </a:solidFill>
                <a:latin typeface="Arial Black" panose="020B0A04020102020204" pitchFamily="34" charset="0"/>
              </a:rPr>
              <a:t> dan </a:t>
            </a:r>
            <a:r>
              <a:rPr lang="es-ES" sz="1000" dirty="0" err="1">
                <a:solidFill>
                  <a:schemeClr val="tx1"/>
                </a:solidFill>
                <a:latin typeface="Arial Black" panose="020B0A04020102020204" pitchFamily="34" charset="0"/>
              </a:rPr>
              <a:t>rancangan</a:t>
            </a:r>
            <a:r>
              <a:rPr lang="es-ES" sz="1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s-ES" sz="1000" dirty="0" err="1">
                <a:solidFill>
                  <a:schemeClr val="tx1"/>
                </a:solidFill>
                <a:latin typeface="Arial Black" panose="020B0A04020102020204" pitchFamily="34" charset="0"/>
              </a:rPr>
              <a:t>APBDes</a:t>
            </a:r>
            <a:endParaRPr lang="es-ES" sz="1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3962408" y="3700798"/>
            <a:ext cx="1392754" cy="794247"/>
          </a:xfrm>
          <a:prstGeom prst="roundRect">
            <a:avLst/>
          </a:prstGeom>
          <a:solidFill>
            <a:srgbClr val="3BC82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288</a:t>
            </a:r>
            <a:endParaRPr lang="id-ID" sz="1100" noProof="1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10790368" y="4819851"/>
            <a:ext cx="755960" cy="552120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0 </a:t>
            </a:r>
            <a:r>
              <a:rPr lang="id-ID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%</a:t>
            </a:r>
            <a:endParaRPr lang="en-AU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504506" y="4699061"/>
            <a:ext cx="1628205" cy="794247"/>
          </a:xfrm>
          <a:prstGeom prst="roundRect">
            <a:avLst/>
          </a:prstGeom>
          <a:solidFill>
            <a:srgbClr val="3BC82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000" dirty="0">
                <a:solidFill>
                  <a:schemeClr val="tx1"/>
                </a:solidFill>
                <a:latin typeface="Arial Black" panose="020B0A04020102020204" pitchFamily="34" charset="0"/>
              </a:rPr>
              <a:t>Pelaksanaan e-Monitoring System Desa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3962408" y="4703849"/>
            <a:ext cx="1392754" cy="794247"/>
          </a:xfrm>
          <a:prstGeom prst="roundRect">
            <a:avLst/>
          </a:prstGeom>
          <a:solidFill>
            <a:srgbClr val="3BC82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endParaRPr lang="id-ID" sz="1100" noProof="1" smtClean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5" name="Hexagon 134"/>
          <p:cNvSpPr/>
          <p:nvPr/>
        </p:nvSpPr>
        <p:spPr>
          <a:xfrm>
            <a:off x="798950" y="1109276"/>
            <a:ext cx="1012755" cy="231938"/>
          </a:xfrm>
          <a:prstGeom prst="hexagon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1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r>
              <a:rPr lang="id-ID" sz="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SASARAN</a:t>
            </a:r>
            <a:endParaRPr lang="fi-FI" sz="6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6" name="Hexagon 135"/>
          <p:cNvSpPr/>
          <p:nvPr/>
        </p:nvSpPr>
        <p:spPr>
          <a:xfrm>
            <a:off x="2532860" y="1107755"/>
            <a:ext cx="852930" cy="231938"/>
          </a:xfrm>
          <a:prstGeom prst="hexagon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INDIKATOR KINERJA</a:t>
            </a:r>
            <a:endParaRPr lang="fi-FI" sz="1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37" name="Hexagon 136"/>
          <p:cNvSpPr/>
          <p:nvPr/>
        </p:nvSpPr>
        <p:spPr>
          <a:xfrm>
            <a:off x="4133317" y="1110953"/>
            <a:ext cx="1012755" cy="231938"/>
          </a:xfrm>
          <a:prstGeom prst="hexagon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1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r>
              <a:rPr lang="id-ID" sz="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TARGET TAHUN 2019</a:t>
            </a:r>
            <a:endParaRPr lang="fi-FI" sz="6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8" name="Hexagon 137"/>
          <p:cNvSpPr/>
          <p:nvPr/>
        </p:nvSpPr>
        <p:spPr>
          <a:xfrm>
            <a:off x="7135807" y="1080017"/>
            <a:ext cx="1012755" cy="231938"/>
          </a:xfrm>
          <a:prstGeom prst="hexagon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1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r>
              <a:rPr lang="id-ID" sz="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TARGET TRIWULAN</a:t>
            </a:r>
            <a:endParaRPr lang="fi-FI" sz="6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9" name="Hexagon 138"/>
          <p:cNvSpPr/>
          <p:nvPr/>
        </p:nvSpPr>
        <p:spPr>
          <a:xfrm>
            <a:off x="10502237" y="1105498"/>
            <a:ext cx="874452" cy="231938"/>
          </a:xfrm>
          <a:prstGeom prst="hexagon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1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r>
              <a:rPr lang="id-ID" sz="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CAPAIAN %</a:t>
            </a:r>
            <a:endParaRPr lang="fi-FI" sz="6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0" name="Hexagon 139"/>
          <p:cNvSpPr/>
          <p:nvPr/>
        </p:nvSpPr>
        <p:spPr>
          <a:xfrm>
            <a:off x="11397405" y="1113895"/>
            <a:ext cx="733538" cy="231938"/>
          </a:xfrm>
          <a:prstGeom prst="hexagon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1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r>
              <a:rPr lang="id-ID" sz="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STATUS</a:t>
            </a:r>
            <a:endParaRPr lang="fi-FI" sz="6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52" name="Hexagon 151"/>
          <p:cNvSpPr/>
          <p:nvPr/>
        </p:nvSpPr>
        <p:spPr>
          <a:xfrm>
            <a:off x="623340" y="651631"/>
            <a:ext cx="1025575" cy="290818"/>
          </a:xfrm>
          <a:prstGeom prst="hexagon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9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TUJUAN</a:t>
            </a:r>
            <a:endParaRPr lang="fi-FI" sz="3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53" name="Rounded Rectangle 152"/>
          <p:cNvSpPr/>
          <p:nvPr/>
        </p:nvSpPr>
        <p:spPr>
          <a:xfrm>
            <a:off x="2195335" y="1430931"/>
            <a:ext cx="1680283" cy="1119143"/>
          </a:xfrm>
          <a:prstGeom prst="roundRect">
            <a:avLst/>
          </a:prstGeom>
          <a:solidFill>
            <a:srgbClr val="FF0000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noProof="1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Persentase Pemerintah Desa yang menggunakan Teknologi Informasi dalam Pemberian pelayanan</a:t>
            </a:r>
            <a:endParaRPr lang="en-US" sz="1000" i="1" noProof="1">
              <a:solidFill>
                <a:srgbClr val="FFFF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4" name="Rounded Rectangle 153"/>
          <p:cNvSpPr/>
          <p:nvPr/>
        </p:nvSpPr>
        <p:spPr>
          <a:xfrm>
            <a:off x="2351080" y="2721710"/>
            <a:ext cx="1377295" cy="809717"/>
          </a:xfrm>
          <a:prstGeom prst="roundRect">
            <a:avLst/>
          </a:prstGeom>
          <a:solidFill>
            <a:srgbClr val="0000FF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v-SE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Persentase Pemerintah Desa yang berkinerja baik</a:t>
            </a:r>
            <a:endParaRPr lang="id-ID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Rounded Rectangle 154"/>
          <p:cNvSpPr/>
          <p:nvPr/>
        </p:nvSpPr>
        <p:spPr>
          <a:xfrm>
            <a:off x="2337044" y="3700798"/>
            <a:ext cx="1392754" cy="794247"/>
          </a:xfrm>
          <a:prstGeom prst="roundRect">
            <a:avLst/>
          </a:prstGeom>
          <a:solidFill>
            <a:srgbClr val="3BC82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8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Jumlah Berita Acara Evaluasi APBDes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2337044" y="4703849"/>
            <a:ext cx="1392754" cy="794247"/>
          </a:xfrm>
          <a:prstGeom prst="roundRect">
            <a:avLst/>
          </a:prstGeom>
          <a:solidFill>
            <a:srgbClr val="3BC82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8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Jumlah Desa yang menerapkan e-Monitoring sistem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5530375" y="1427733"/>
            <a:ext cx="812027" cy="1119143"/>
          </a:xfrm>
          <a:prstGeom prst="roundRect">
            <a:avLst/>
          </a:prstGeom>
          <a:solidFill>
            <a:srgbClr val="FF0000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Persen</a:t>
            </a:r>
            <a:endParaRPr lang="id-ID" sz="1100" noProof="1">
              <a:solidFill>
                <a:srgbClr val="FFFF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8" name="Rounded Rectangle 157"/>
          <p:cNvSpPr/>
          <p:nvPr/>
        </p:nvSpPr>
        <p:spPr>
          <a:xfrm>
            <a:off x="5528951" y="2718512"/>
            <a:ext cx="812027" cy="809717"/>
          </a:xfrm>
          <a:prstGeom prst="roundRect">
            <a:avLst/>
          </a:prstGeom>
          <a:solidFill>
            <a:srgbClr val="0000FF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1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Persen</a:t>
            </a:r>
            <a:endParaRPr lang="id-ID" sz="1100" noProof="1" smtClean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9" name="Rounded Rectangle 158"/>
          <p:cNvSpPr/>
          <p:nvPr/>
        </p:nvSpPr>
        <p:spPr>
          <a:xfrm>
            <a:off x="5525037" y="3697600"/>
            <a:ext cx="949390" cy="794247"/>
          </a:xfrm>
          <a:prstGeom prst="roundRect">
            <a:avLst/>
          </a:prstGeom>
          <a:solidFill>
            <a:srgbClr val="3BC82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APBDes</a:t>
            </a:r>
            <a:endParaRPr lang="id-ID" sz="1100" noProof="1" smtClean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0" name="Rounded Rectangle 159"/>
          <p:cNvSpPr/>
          <p:nvPr/>
        </p:nvSpPr>
        <p:spPr>
          <a:xfrm>
            <a:off x="5514915" y="4700651"/>
            <a:ext cx="812027" cy="794247"/>
          </a:xfrm>
          <a:prstGeom prst="roundRect">
            <a:avLst/>
          </a:prstGeom>
          <a:solidFill>
            <a:srgbClr val="3BC82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</a:t>
            </a:r>
            <a:endParaRPr lang="id-ID" sz="1100" noProof="1" smtClean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1" name="Hexagon 160"/>
          <p:cNvSpPr/>
          <p:nvPr/>
        </p:nvSpPr>
        <p:spPr>
          <a:xfrm>
            <a:off x="5497815" y="1107755"/>
            <a:ext cx="1012755" cy="231938"/>
          </a:xfrm>
          <a:prstGeom prst="hexagon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SATUAN</a:t>
            </a:r>
            <a:endParaRPr lang="fi-FI" sz="1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62" name="Rounded Rectangle 161"/>
          <p:cNvSpPr/>
          <p:nvPr/>
        </p:nvSpPr>
        <p:spPr>
          <a:xfrm>
            <a:off x="6697558" y="3681919"/>
            <a:ext cx="1828211" cy="794247"/>
          </a:xfrm>
          <a:prstGeom prst="roundRect">
            <a:avLst/>
          </a:prstGeom>
          <a:solidFill>
            <a:srgbClr val="3BC82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1 : </a:t>
            </a:r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id-ID" sz="900" noProof="1" smtClean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</a:t>
            </a:r>
            <a:r>
              <a:rPr lang="id-ID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: </a:t>
            </a:r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id-ID" sz="900" noProof="1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</a:t>
            </a:r>
            <a:r>
              <a:rPr lang="id-ID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144</a:t>
            </a:r>
            <a:endParaRPr lang="id-ID" sz="900" noProof="1" smtClean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</a:t>
            </a:r>
            <a:r>
              <a:rPr lang="id-ID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144</a:t>
            </a:r>
            <a:endParaRPr lang="id-ID" sz="900" noProof="1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3" name="Rounded Rectangle 162"/>
          <p:cNvSpPr/>
          <p:nvPr/>
        </p:nvSpPr>
        <p:spPr>
          <a:xfrm>
            <a:off x="6683427" y="4694409"/>
            <a:ext cx="1828211" cy="794247"/>
          </a:xfrm>
          <a:prstGeom prst="roundRect">
            <a:avLst/>
          </a:prstGeom>
          <a:solidFill>
            <a:srgbClr val="3BC82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1 </a:t>
            </a:r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id-ID" sz="900" noProof="1" smtClean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</a:t>
            </a:r>
            <a:r>
              <a:rPr lang="id-ID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:  </a:t>
            </a:r>
            <a:r>
              <a:rPr lang="en-US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id-ID" sz="900" noProof="1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</a:t>
            </a:r>
            <a:r>
              <a:rPr lang="id-ID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US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22</a:t>
            </a:r>
            <a:endParaRPr lang="id-ID" sz="900" noProof="1" smtClean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</a:t>
            </a:r>
            <a:r>
              <a:rPr lang="id-ID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id-ID" sz="900" noProof="1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8752472" y="1425169"/>
            <a:ext cx="1828211" cy="1119143"/>
          </a:xfrm>
          <a:prstGeom prst="roundRect">
            <a:avLst/>
          </a:prstGeom>
          <a:solidFill>
            <a:srgbClr val="FF0000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900" noProof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1 : </a:t>
            </a:r>
            <a:r>
              <a:rPr lang="en-US" sz="900" noProof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2,08 %</a:t>
            </a:r>
            <a:endParaRPr lang="id-ID" sz="900" noProof="1">
              <a:solidFill>
                <a:srgbClr val="FFFF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</a:t>
            </a:r>
            <a:r>
              <a:rPr lang="id-ID" sz="900" noProof="1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: </a:t>
            </a:r>
            <a:r>
              <a:rPr lang="en-US" sz="900" noProof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4,16 %</a:t>
            </a:r>
            <a:endParaRPr lang="id-ID" sz="900" noProof="1">
              <a:solidFill>
                <a:srgbClr val="FFFF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8751048" y="2715948"/>
            <a:ext cx="1828211" cy="809717"/>
          </a:xfrm>
          <a:prstGeom prst="roundRect">
            <a:avLst/>
          </a:prstGeom>
          <a:solidFill>
            <a:srgbClr val="0000FF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900" noProof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1 : </a:t>
            </a:r>
            <a:r>
              <a:rPr lang="en-US" sz="900" noProof="1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15,27  %</a:t>
            </a:r>
            <a:endParaRPr lang="id-ID" sz="900" noProof="1" smtClean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2 : </a:t>
            </a:r>
            <a:r>
              <a:rPr lang="en-US" sz="900" noProof="1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22,91 %</a:t>
            </a:r>
            <a:endParaRPr lang="id-ID" sz="900" noProof="1" smtClean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8746139" y="3693642"/>
            <a:ext cx="1828211" cy="794247"/>
          </a:xfrm>
          <a:prstGeom prst="roundRect">
            <a:avLst/>
          </a:prstGeom>
          <a:solidFill>
            <a:srgbClr val="3BC82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1 </a:t>
            </a:r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0 </a:t>
            </a:r>
          </a:p>
          <a:p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</a:t>
            </a:r>
            <a:r>
              <a:rPr lang="id-ID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: </a:t>
            </a:r>
            <a:r>
              <a:rPr lang="en-US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id-ID" sz="900" noProof="1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8732008" y="4706132"/>
            <a:ext cx="1828211" cy="794247"/>
          </a:xfrm>
          <a:prstGeom prst="roundRect">
            <a:avLst/>
          </a:prstGeom>
          <a:solidFill>
            <a:srgbClr val="3BC82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1 : </a:t>
            </a:r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0</a:t>
            </a:r>
          </a:p>
          <a:p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</a:t>
            </a:r>
            <a:r>
              <a:rPr lang="id-ID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: </a:t>
            </a:r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</a:t>
            </a:r>
            <a:endParaRPr lang="id-ID" sz="900" noProof="1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Hexagon 57"/>
          <p:cNvSpPr/>
          <p:nvPr/>
        </p:nvSpPr>
        <p:spPr>
          <a:xfrm>
            <a:off x="9054125" y="1096833"/>
            <a:ext cx="1012755" cy="231938"/>
          </a:xfrm>
          <a:prstGeom prst="hexagon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1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r>
              <a:rPr lang="id-ID" sz="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REALISASI TRIWULAN</a:t>
            </a:r>
            <a:endParaRPr lang="fi-FI" sz="6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9" name="Hexagon 58"/>
          <p:cNvSpPr/>
          <p:nvPr/>
        </p:nvSpPr>
        <p:spPr>
          <a:xfrm rot="16200000">
            <a:off x="-236229" y="1874393"/>
            <a:ext cx="1025575" cy="290818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9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IKU</a:t>
            </a:r>
            <a:endParaRPr lang="fi-FI" sz="300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0" name="Hexagon 59"/>
          <p:cNvSpPr/>
          <p:nvPr/>
        </p:nvSpPr>
        <p:spPr>
          <a:xfrm rot="16200000">
            <a:off x="-271018" y="3097674"/>
            <a:ext cx="1077715" cy="290818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9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PROGRAM</a:t>
            </a:r>
            <a:endParaRPr lang="fi-FI" sz="300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1" name="Hexagon 60"/>
          <p:cNvSpPr/>
          <p:nvPr/>
        </p:nvSpPr>
        <p:spPr>
          <a:xfrm rot="16200000">
            <a:off x="-337675" y="4863341"/>
            <a:ext cx="1156878" cy="290818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9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KEGIATAN</a:t>
            </a:r>
            <a:endParaRPr lang="fi-FI" sz="300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834737" y="114627"/>
            <a:ext cx="69967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CAPAIAN </a:t>
            </a:r>
            <a:r>
              <a:rPr lang="id-ID" dirty="0" smtClean="0">
                <a:latin typeface="Arial Black" panose="020B0A04020102020204" pitchFamily="34" charset="0"/>
              </a:rPr>
              <a:t>KINERJA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id-ID" dirty="0" smtClean="0">
                <a:latin typeface="Arial Black" panose="020B0A04020102020204" pitchFamily="34" charset="0"/>
              </a:rPr>
              <a:t>S.D </a:t>
            </a:r>
            <a:r>
              <a:rPr lang="en-US" dirty="0" smtClean="0">
                <a:latin typeface="Arial Black" panose="020B0A04020102020204" pitchFamily="34" charset="0"/>
              </a:rPr>
              <a:t>TRIWULAN II</a:t>
            </a:r>
            <a:r>
              <a:rPr lang="id-ID" dirty="0" smtClean="0">
                <a:latin typeface="Arial Black" panose="020B0A04020102020204" pitchFamily="34" charset="0"/>
              </a:rPr>
              <a:t> TAHUN </a:t>
            </a:r>
            <a:r>
              <a:rPr lang="id-ID" dirty="0">
                <a:latin typeface="Arial Black" panose="020B0A04020102020204" pitchFamily="34" charset="0"/>
              </a:rPr>
              <a:t>2019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0788945" y="5766920"/>
            <a:ext cx="755960" cy="552120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100 </a:t>
            </a:r>
            <a:r>
              <a:rPr lang="id-ID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%</a:t>
            </a:r>
            <a:endParaRPr lang="en-AU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503083" y="5646221"/>
            <a:ext cx="1628205" cy="794247"/>
          </a:xfrm>
          <a:prstGeom prst="roundRect">
            <a:avLst/>
          </a:prstGeom>
          <a:solidFill>
            <a:srgbClr val="3BC82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000" dirty="0">
                <a:solidFill>
                  <a:schemeClr val="tx1"/>
                </a:solidFill>
                <a:latin typeface="Arial Black" panose="020B0A04020102020204" pitchFamily="34" charset="0"/>
              </a:rPr>
              <a:t>Evaluasi perkembangan desa/kelurahan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3960985" y="5651009"/>
            <a:ext cx="1392754" cy="794247"/>
          </a:xfrm>
          <a:prstGeom prst="roundRect">
            <a:avLst/>
          </a:prstGeom>
          <a:solidFill>
            <a:srgbClr val="3BC82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endParaRPr lang="id-ID" sz="1100" noProof="1" smtClean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11703589" y="5955910"/>
            <a:ext cx="346075" cy="159225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sp>
        <p:nvSpPr>
          <p:cNvPr id="67" name="Rounded Rectangle 66"/>
          <p:cNvSpPr/>
          <p:nvPr/>
        </p:nvSpPr>
        <p:spPr>
          <a:xfrm>
            <a:off x="2335621" y="5651009"/>
            <a:ext cx="1392754" cy="794247"/>
          </a:xfrm>
          <a:prstGeom prst="roundRect">
            <a:avLst/>
          </a:prstGeom>
          <a:solidFill>
            <a:srgbClr val="3BC82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8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Jumlah Desa/kelurahan yang di evaluasi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5513492" y="5647811"/>
            <a:ext cx="812027" cy="794247"/>
          </a:xfrm>
          <a:prstGeom prst="roundRect">
            <a:avLst/>
          </a:prstGeom>
          <a:solidFill>
            <a:srgbClr val="3BC82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</a:t>
            </a:r>
            <a:endParaRPr lang="id-ID" sz="1100" noProof="1" smtClean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6682004" y="5641569"/>
            <a:ext cx="1828211" cy="794247"/>
          </a:xfrm>
          <a:prstGeom prst="roundRect">
            <a:avLst/>
          </a:prstGeom>
          <a:solidFill>
            <a:srgbClr val="3BC82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1 </a:t>
            </a:r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</a:t>
            </a:r>
            <a:r>
              <a:rPr lang="id-ID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:  </a:t>
            </a:r>
            <a:r>
              <a:rPr lang="en-US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endParaRPr lang="id-ID" sz="900" noProof="1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</a:t>
            </a:r>
            <a:r>
              <a:rPr lang="id-ID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id-ID" sz="900" noProof="1" smtClean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</a:t>
            </a:r>
            <a:r>
              <a:rPr lang="id-ID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id-ID" sz="900" noProof="1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8730585" y="5653292"/>
            <a:ext cx="1828211" cy="794247"/>
          </a:xfrm>
          <a:prstGeom prst="roundRect">
            <a:avLst/>
          </a:prstGeom>
          <a:solidFill>
            <a:srgbClr val="3BC82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1 : </a:t>
            </a:r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id-ID" sz="900" noProof="1" smtClean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</a:t>
            </a:r>
            <a:r>
              <a:rPr lang="id-ID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: </a:t>
            </a:r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endParaRPr lang="id-ID" sz="900" noProof="1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230650" y="6488668"/>
            <a:ext cx="2823025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id-ID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Perjanjian Kinerja</a:t>
            </a:r>
            <a:endParaRPr lang="id-ID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9046151" y="6445256"/>
            <a:ext cx="2823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Capaian Kinerja</a:t>
            </a:r>
            <a:endParaRPr lang="id-ID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3" name="Up Arrow 72"/>
          <p:cNvSpPr/>
          <p:nvPr/>
        </p:nvSpPr>
        <p:spPr>
          <a:xfrm rot="13829555">
            <a:off x="2020751" y="537380"/>
            <a:ext cx="243884" cy="832539"/>
          </a:xfrm>
          <a:prstGeom prst="upArrow">
            <a:avLst/>
          </a:prstGeom>
          <a:solidFill>
            <a:srgbClr val="FFFF00"/>
          </a:solidFill>
          <a:ln w="285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4" name="Up Arrow 73"/>
          <p:cNvSpPr/>
          <p:nvPr/>
        </p:nvSpPr>
        <p:spPr>
          <a:xfrm rot="5400000">
            <a:off x="2141942" y="1813451"/>
            <a:ext cx="336906" cy="498254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5" name="Up Arrow 74"/>
          <p:cNvSpPr/>
          <p:nvPr/>
        </p:nvSpPr>
        <p:spPr>
          <a:xfrm rot="5400000">
            <a:off x="3686990" y="1781028"/>
            <a:ext cx="336906" cy="498254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6" name="Up Arrow 75"/>
          <p:cNvSpPr/>
          <p:nvPr/>
        </p:nvSpPr>
        <p:spPr>
          <a:xfrm rot="5400000">
            <a:off x="6331989" y="1709611"/>
            <a:ext cx="336906" cy="498254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7" name="Up Arrow 76"/>
          <p:cNvSpPr/>
          <p:nvPr/>
        </p:nvSpPr>
        <p:spPr>
          <a:xfrm rot="5400000">
            <a:off x="8496015" y="1753035"/>
            <a:ext cx="336906" cy="463409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8" name="Up Arrow 77"/>
          <p:cNvSpPr/>
          <p:nvPr/>
        </p:nvSpPr>
        <p:spPr>
          <a:xfrm rot="5400000">
            <a:off x="10512057" y="1786084"/>
            <a:ext cx="336906" cy="362666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9" name="Up Arrow 78"/>
          <p:cNvSpPr/>
          <p:nvPr/>
        </p:nvSpPr>
        <p:spPr>
          <a:xfrm rot="5400000">
            <a:off x="2064780" y="2897394"/>
            <a:ext cx="336906" cy="498254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0" name="Up Arrow 79"/>
          <p:cNvSpPr/>
          <p:nvPr/>
        </p:nvSpPr>
        <p:spPr>
          <a:xfrm rot="5400000">
            <a:off x="3609828" y="2864971"/>
            <a:ext cx="336906" cy="498254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1" name="Up Arrow 80"/>
          <p:cNvSpPr/>
          <p:nvPr/>
        </p:nvSpPr>
        <p:spPr>
          <a:xfrm rot="5400000">
            <a:off x="6254827" y="2793554"/>
            <a:ext cx="336906" cy="498254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2" name="Up Arrow 81"/>
          <p:cNvSpPr/>
          <p:nvPr/>
        </p:nvSpPr>
        <p:spPr>
          <a:xfrm rot="5400000">
            <a:off x="8418853" y="2836978"/>
            <a:ext cx="336906" cy="463409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3" name="Up Arrow 82"/>
          <p:cNvSpPr/>
          <p:nvPr/>
        </p:nvSpPr>
        <p:spPr>
          <a:xfrm rot="5400000">
            <a:off x="10434895" y="2870027"/>
            <a:ext cx="336906" cy="362666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4" name="Up Arrow 83"/>
          <p:cNvSpPr/>
          <p:nvPr/>
        </p:nvSpPr>
        <p:spPr>
          <a:xfrm rot="5400000">
            <a:off x="2064780" y="3768560"/>
            <a:ext cx="336906" cy="498254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5" name="Up Arrow 84"/>
          <p:cNvSpPr/>
          <p:nvPr/>
        </p:nvSpPr>
        <p:spPr>
          <a:xfrm rot="5400000">
            <a:off x="3609828" y="3736137"/>
            <a:ext cx="336906" cy="498254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6" name="Up Arrow 85"/>
          <p:cNvSpPr/>
          <p:nvPr/>
        </p:nvSpPr>
        <p:spPr>
          <a:xfrm rot="5400000">
            <a:off x="6331989" y="3793406"/>
            <a:ext cx="336906" cy="498254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7" name="Up Arrow 86"/>
          <p:cNvSpPr/>
          <p:nvPr/>
        </p:nvSpPr>
        <p:spPr>
          <a:xfrm rot="5400000">
            <a:off x="8418853" y="3708144"/>
            <a:ext cx="336906" cy="463409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8" name="Up Arrow 87"/>
          <p:cNvSpPr/>
          <p:nvPr/>
        </p:nvSpPr>
        <p:spPr>
          <a:xfrm rot="5400000">
            <a:off x="10434895" y="3741193"/>
            <a:ext cx="336906" cy="362666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9" name="Up Arrow 88"/>
          <p:cNvSpPr/>
          <p:nvPr/>
        </p:nvSpPr>
        <p:spPr>
          <a:xfrm rot="5400000">
            <a:off x="2074377" y="4743231"/>
            <a:ext cx="336906" cy="498254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0" name="Up Arrow 89"/>
          <p:cNvSpPr/>
          <p:nvPr/>
        </p:nvSpPr>
        <p:spPr>
          <a:xfrm rot="5400000">
            <a:off x="3619425" y="4710808"/>
            <a:ext cx="336906" cy="498254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1" name="Up Arrow 90"/>
          <p:cNvSpPr/>
          <p:nvPr/>
        </p:nvSpPr>
        <p:spPr>
          <a:xfrm rot="5400000">
            <a:off x="6254827" y="4777653"/>
            <a:ext cx="336906" cy="498254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2" name="Up Arrow 91"/>
          <p:cNvSpPr/>
          <p:nvPr/>
        </p:nvSpPr>
        <p:spPr>
          <a:xfrm rot="5400000">
            <a:off x="8426128" y="4773096"/>
            <a:ext cx="336906" cy="463409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5" name="Up Arrow 94"/>
          <p:cNvSpPr/>
          <p:nvPr/>
        </p:nvSpPr>
        <p:spPr>
          <a:xfrm rot="5400000">
            <a:off x="10493772" y="4920956"/>
            <a:ext cx="336906" cy="362666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6" name="Up Arrow 95"/>
          <p:cNvSpPr/>
          <p:nvPr/>
        </p:nvSpPr>
        <p:spPr>
          <a:xfrm rot="5400000">
            <a:off x="2064780" y="5640925"/>
            <a:ext cx="336906" cy="498254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7" name="Up Arrow 96"/>
          <p:cNvSpPr/>
          <p:nvPr/>
        </p:nvSpPr>
        <p:spPr>
          <a:xfrm rot="5400000">
            <a:off x="3664806" y="5671089"/>
            <a:ext cx="336906" cy="498254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8" name="Up Arrow 97"/>
          <p:cNvSpPr/>
          <p:nvPr/>
        </p:nvSpPr>
        <p:spPr>
          <a:xfrm rot="5400000">
            <a:off x="6254827" y="5696763"/>
            <a:ext cx="336906" cy="498254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9" name="Up Arrow 98"/>
          <p:cNvSpPr/>
          <p:nvPr/>
        </p:nvSpPr>
        <p:spPr>
          <a:xfrm rot="5400000">
            <a:off x="8447057" y="5698052"/>
            <a:ext cx="336906" cy="463409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0" name="Up Arrow 99"/>
          <p:cNvSpPr/>
          <p:nvPr/>
        </p:nvSpPr>
        <p:spPr>
          <a:xfrm rot="5400000">
            <a:off x="10434895" y="5741987"/>
            <a:ext cx="336906" cy="362666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2" name="Up Arrow 101"/>
          <p:cNvSpPr/>
          <p:nvPr/>
        </p:nvSpPr>
        <p:spPr>
          <a:xfrm rot="10800000">
            <a:off x="1657457" y="2390298"/>
            <a:ext cx="252417" cy="460373"/>
          </a:xfrm>
          <a:prstGeom prst="upArrow">
            <a:avLst/>
          </a:prstGeom>
          <a:solidFill>
            <a:srgbClr val="FFFF00"/>
          </a:solidFill>
          <a:ln w="285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3" name="Up Arrow 102"/>
          <p:cNvSpPr/>
          <p:nvPr/>
        </p:nvSpPr>
        <p:spPr>
          <a:xfrm rot="10800000">
            <a:off x="1657456" y="3426233"/>
            <a:ext cx="252417" cy="460373"/>
          </a:xfrm>
          <a:prstGeom prst="upArrow">
            <a:avLst/>
          </a:prstGeom>
          <a:solidFill>
            <a:srgbClr val="FFFF00"/>
          </a:solidFill>
          <a:ln w="285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4" name="Up Arrow 103"/>
          <p:cNvSpPr/>
          <p:nvPr/>
        </p:nvSpPr>
        <p:spPr>
          <a:xfrm rot="10800000">
            <a:off x="1657163" y="4392418"/>
            <a:ext cx="252417" cy="460373"/>
          </a:xfrm>
          <a:prstGeom prst="upArrow">
            <a:avLst/>
          </a:prstGeom>
          <a:solidFill>
            <a:srgbClr val="FFFF00"/>
          </a:solidFill>
          <a:ln w="285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5" name="Up Arrow 104"/>
          <p:cNvSpPr/>
          <p:nvPr/>
        </p:nvSpPr>
        <p:spPr>
          <a:xfrm rot="10800000">
            <a:off x="1639098" y="5293114"/>
            <a:ext cx="252417" cy="460373"/>
          </a:xfrm>
          <a:prstGeom prst="upArrow">
            <a:avLst/>
          </a:prstGeom>
          <a:solidFill>
            <a:srgbClr val="FFFF00"/>
          </a:solidFill>
          <a:ln w="285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11703588" y="3024784"/>
            <a:ext cx="346075" cy="159225"/>
          </a:xfrm>
          <a:prstGeom prst="roundRect">
            <a:avLst/>
          </a:prstGeo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sp>
        <p:nvSpPr>
          <p:cNvPr id="107" name="Rounded Rectangle 106"/>
          <p:cNvSpPr/>
          <p:nvPr/>
        </p:nvSpPr>
        <p:spPr>
          <a:xfrm>
            <a:off x="11718804" y="3972922"/>
            <a:ext cx="338624" cy="166019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d-ID">
              <a:solidFill>
                <a:srgbClr val="FF0000"/>
              </a:solidFill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11750340" y="5001941"/>
            <a:ext cx="338624" cy="166019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d-ID">
              <a:solidFill>
                <a:srgbClr val="FF0000"/>
              </a:solidFill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11711353" y="1842311"/>
            <a:ext cx="346075" cy="159225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3573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518542" y="6672274"/>
            <a:ext cx="6194475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ounded Rectangle 92"/>
          <p:cNvSpPr/>
          <p:nvPr/>
        </p:nvSpPr>
        <p:spPr>
          <a:xfrm>
            <a:off x="10939463" y="7602538"/>
            <a:ext cx="322262" cy="16510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sp>
        <p:nvSpPr>
          <p:cNvPr id="94" name="Rounded Rectangle 93"/>
          <p:cNvSpPr/>
          <p:nvPr/>
        </p:nvSpPr>
        <p:spPr>
          <a:xfrm>
            <a:off x="10969625" y="7138988"/>
            <a:ext cx="315913" cy="17462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sp>
        <p:nvSpPr>
          <p:cNvPr id="113" name="Rounded Rectangle 112"/>
          <p:cNvSpPr/>
          <p:nvPr/>
        </p:nvSpPr>
        <p:spPr>
          <a:xfrm>
            <a:off x="10781494" y="3727148"/>
            <a:ext cx="755960" cy="552120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100</a:t>
            </a:r>
            <a:r>
              <a:rPr lang="id-ID" sz="11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%</a:t>
            </a:r>
            <a:endParaRPr lang="en-AU" sz="11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4651878" y="1635367"/>
            <a:ext cx="969513" cy="724406"/>
          </a:xfrm>
          <a:prstGeom prst="roundRect">
            <a:avLst/>
          </a:prstGeom>
          <a:solidFill>
            <a:srgbClr val="FF0000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21,50</a:t>
            </a:r>
            <a:endParaRPr lang="id-ID" sz="1100" noProof="1">
              <a:solidFill>
                <a:srgbClr val="FFFF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490805" y="1588152"/>
            <a:ext cx="2022897" cy="912975"/>
          </a:xfrm>
          <a:prstGeom prst="roundRect">
            <a:avLst/>
          </a:prstGeom>
          <a:solidFill>
            <a:srgbClr val="FF0000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n-NO" sz="900" dirty="0">
                <a:solidFill>
                  <a:srgbClr val="FFFF00"/>
                </a:solidFill>
                <a:latin typeface="Arial Black" panose="020B0A04020102020204" pitchFamily="34" charset="0"/>
              </a:rPr>
              <a:t>Meningkatkan tata kelola pemerintahan yang baik dan bersih serta layanan publik yang berkualitas berbasis teknologi </a:t>
            </a:r>
            <a:r>
              <a:rPr lang="nn-NO" sz="9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informasi</a:t>
            </a:r>
            <a:endParaRPr lang="nn-NO" sz="9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1866734" y="630438"/>
            <a:ext cx="7787625" cy="333203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sv-SE" sz="1100" dirty="0">
                <a:solidFill>
                  <a:schemeClr val="tx1"/>
                </a:solidFill>
                <a:latin typeface="Arial Black" panose="020B0A04020102020204" pitchFamily="34" charset="0"/>
              </a:rPr>
              <a:t>Meningkatkan tata kelola pemerintahan yang baik dan bersih serta layanan publik yang berkualitas berbasis teknologi informasi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511091" y="3654989"/>
            <a:ext cx="1628205" cy="809717"/>
          </a:xfrm>
          <a:prstGeom prst="roundRect">
            <a:avLst/>
          </a:prstGeom>
          <a:solidFill>
            <a:srgbClr val="0000FF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d-ID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 Peningkatan Perencanaan,Pelaporan Capaian Kinerja dan Keuangan</a:t>
            </a:r>
            <a:endParaRPr lang="id-ID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4188798" y="3673266"/>
            <a:ext cx="1062401" cy="809717"/>
          </a:xfrm>
          <a:prstGeom prst="roundRect">
            <a:avLst/>
          </a:prstGeom>
          <a:solidFill>
            <a:srgbClr val="0000FF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100%</a:t>
            </a:r>
            <a:endParaRPr lang="id-ID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10744331" y="1685045"/>
            <a:ext cx="755960" cy="552120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r>
              <a:rPr lang="id-ID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%</a:t>
            </a:r>
            <a:endParaRPr lang="en-AU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7132417" y="1658842"/>
            <a:ext cx="1600581" cy="706017"/>
          </a:xfrm>
          <a:prstGeom prst="roundRect">
            <a:avLst/>
          </a:prstGeom>
          <a:solidFill>
            <a:srgbClr val="FF0000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900" noProof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1 : </a:t>
            </a:r>
            <a:r>
              <a:rPr lang="en-US" sz="900" noProof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id-ID" sz="900" noProof="1">
              <a:solidFill>
                <a:srgbClr val="FFFF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2 : </a:t>
            </a:r>
            <a:r>
              <a:rPr lang="en-US" sz="900" noProof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id-ID" sz="900" noProof="1" smtClean="0">
              <a:solidFill>
                <a:srgbClr val="FFFF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3 </a:t>
            </a:r>
            <a:r>
              <a:rPr lang="id-ID" sz="900" noProof="1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900" noProof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id-ID" sz="900" noProof="1">
              <a:solidFill>
                <a:srgbClr val="FFFF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</a:t>
            </a:r>
            <a:r>
              <a:rPr lang="id-ID" sz="900" noProof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id-ID" sz="900" noProof="1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900" noProof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21,50</a:t>
            </a:r>
            <a:endParaRPr lang="id-ID" sz="900" noProof="1">
              <a:solidFill>
                <a:srgbClr val="FFFF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6695016" y="3642292"/>
            <a:ext cx="1828211" cy="809717"/>
          </a:xfrm>
          <a:prstGeom prst="roundRect">
            <a:avLst/>
          </a:prstGeom>
          <a:solidFill>
            <a:srgbClr val="0000FF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900" noProof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1 </a:t>
            </a:r>
            <a:r>
              <a:rPr lang="en-US" sz="900" noProof="1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66,67 %</a:t>
            </a:r>
            <a:r>
              <a:rPr lang="id-ID" sz="900" noProof="1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id-ID" sz="900" noProof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2 : </a:t>
            </a:r>
            <a:r>
              <a:rPr lang="en-US" sz="900" noProof="1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77,78  %</a:t>
            </a:r>
            <a:endParaRPr lang="id-ID" sz="900" noProof="1" smtClean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</a:t>
            </a:r>
            <a:r>
              <a:rPr lang="id-ID" sz="900" noProof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: </a:t>
            </a:r>
            <a:r>
              <a:rPr lang="en-US" sz="900" noProof="1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92,59 %</a:t>
            </a:r>
            <a:endParaRPr lang="id-ID" sz="900" noProof="1" smtClean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</a:t>
            </a:r>
            <a:r>
              <a:rPr lang="id-ID" sz="900" noProof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id-ID" sz="900" noProof="1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900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100  %</a:t>
            </a:r>
            <a:endParaRPr lang="id-ID" sz="1050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Rounded Rectangle 124"/>
          <p:cNvSpPr/>
          <p:nvPr/>
        </p:nvSpPr>
        <p:spPr>
          <a:xfrm>
            <a:off x="10791226" y="4694169"/>
            <a:ext cx="755960" cy="552120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100</a:t>
            </a:r>
            <a:r>
              <a:rPr lang="id-ID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%</a:t>
            </a:r>
            <a:endParaRPr lang="en-AU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497055" y="4631709"/>
            <a:ext cx="1628205" cy="794247"/>
          </a:xfrm>
          <a:prstGeom prst="roundRect">
            <a:avLst/>
          </a:prstGeom>
          <a:solidFill>
            <a:srgbClr val="3BC82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000" dirty="0" err="1">
                <a:solidFill>
                  <a:schemeClr val="tx1"/>
                </a:solidFill>
                <a:latin typeface="Arial Black" panose="020B0A04020102020204" pitchFamily="34" charset="0"/>
              </a:rPr>
              <a:t>Penyusunan</a:t>
            </a:r>
            <a:r>
              <a:rPr lang="es-ES" sz="1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s-ES" sz="1000" dirty="0" err="1">
                <a:solidFill>
                  <a:schemeClr val="tx1"/>
                </a:solidFill>
                <a:latin typeface="Arial Black" panose="020B0A04020102020204" pitchFamily="34" charset="0"/>
              </a:rPr>
              <a:t>Dokumen</a:t>
            </a:r>
            <a:r>
              <a:rPr lang="es-ES" sz="1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s-ES" sz="1000" dirty="0" err="1">
                <a:solidFill>
                  <a:schemeClr val="tx1"/>
                </a:solidFill>
                <a:latin typeface="Arial Black" panose="020B0A04020102020204" pitchFamily="34" charset="0"/>
              </a:rPr>
              <a:t>Keuangan</a:t>
            </a:r>
            <a:endParaRPr lang="es-ES" sz="1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4004046" y="4631709"/>
            <a:ext cx="1392754" cy="794247"/>
          </a:xfrm>
          <a:prstGeom prst="roundRect">
            <a:avLst/>
          </a:prstGeom>
          <a:solidFill>
            <a:srgbClr val="3BC82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endParaRPr lang="id-ID" sz="1100" noProof="1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10781494" y="5691876"/>
            <a:ext cx="755960" cy="552120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100</a:t>
            </a:r>
            <a:r>
              <a:rPr lang="id-ID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%</a:t>
            </a:r>
            <a:endParaRPr lang="en-AU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497055" y="5637128"/>
            <a:ext cx="1628205" cy="794247"/>
          </a:xfrm>
          <a:prstGeom prst="roundRect">
            <a:avLst/>
          </a:prstGeom>
          <a:solidFill>
            <a:srgbClr val="3BC82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000" dirty="0">
                <a:solidFill>
                  <a:schemeClr val="tx1"/>
                </a:solidFill>
                <a:latin typeface="Arial Black" panose="020B0A04020102020204" pitchFamily="34" charset="0"/>
              </a:rPr>
              <a:t>Penyusunan Dokumen AKIP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3954957" y="5641916"/>
            <a:ext cx="1392754" cy="794247"/>
          </a:xfrm>
          <a:prstGeom prst="roundRect">
            <a:avLst/>
          </a:prstGeom>
          <a:solidFill>
            <a:srgbClr val="3BC82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endParaRPr lang="id-ID" sz="1100" noProof="1" smtClean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5" name="Hexagon 134"/>
          <p:cNvSpPr/>
          <p:nvPr/>
        </p:nvSpPr>
        <p:spPr>
          <a:xfrm>
            <a:off x="798950" y="1109276"/>
            <a:ext cx="1012755" cy="231938"/>
          </a:xfrm>
          <a:prstGeom prst="hexagon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1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r>
              <a:rPr lang="id-ID" sz="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SASARAN</a:t>
            </a:r>
            <a:endParaRPr lang="fi-FI" sz="6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6" name="Hexagon 135"/>
          <p:cNvSpPr/>
          <p:nvPr/>
        </p:nvSpPr>
        <p:spPr>
          <a:xfrm>
            <a:off x="2756701" y="1105498"/>
            <a:ext cx="852930" cy="231938"/>
          </a:xfrm>
          <a:prstGeom prst="hexagon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INDIKATOR KINERJA</a:t>
            </a:r>
            <a:endParaRPr lang="fi-FI" sz="1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37" name="Hexagon 136"/>
          <p:cNvSpPr/>
          <p:nvPr/>
        </p:nvSpPr>
        <p:spPr>
          <a:xfrm>
            <a:off x="4466915" y="1138208"/>
            <a:ext cx="1012755" cy="231938"/>
          </a:xfrm>
          <a:prstGeom prst="hexagon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1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r>
              <a:rPr lang="id-ID" sz="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TARGET TAHUN 2019</a:t>
            </a:r>
            <a:endParaRPr lang="fi-FI" sz="6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8" name="Hexagon 137"/>
          <p:cNvSpPr/>
          <p:nvPr/>
        </p:nvSpPr>
        <p:spPr>
          <a:xfrm>
            <a:off x="7317198" y="1080617"/>
            <a:ext cx="1012755" cy="231938"/>
          </a:xfrm>
          <a:prstGeom prst="hexagon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1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r>
              <a:rPr lang="id-ID" sz="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TARGET TRIWULAN</a:t>
            </a:r>
            <a:endParaRPr lang="fi-FI" sz="6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9" name="Hexagon 138"/>
          <p:cNvSpPr/>
          <p:nvPr/>
        </p:nvSpPr>
        <p:spPr>
          <a:xfrm>
            <a:off x="10502237" y="1105498"/>
            <a:ext cx="874452" cy="231938"/>
          </a:xfrm>
          <a:prstGeom prst="hexagon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1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r>
              <a:rPr lang="id-ID" sz="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CAPAIAN %</a:t>
            </a:r>
            <a:endParaRPr lang="fi-FI" sz="6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0" name="Hexagon 139"/>
          <p:cNvSpPr/>
          <p:nvPr/>
        </p:nvSpPr>
        <p:spPr>
          <a:xfrm>
            <a:off x="11481671" y="1097432"/>
            <a:ext cx="733538" cy="231938"/>
          </a:xfrm>
          <a:prstGeom prst="hexagon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1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r>
              <a:rPr lang="id-ID" sz="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STATUS</a:t>
            </a:r>
            <a:endParaRPr lang="fi-FI" sz="6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52" name="Hexagon 151"/>
          <p:cNvSpPr/>
          <p:nvPr/>
        </p:nvSpPr>
        <p:spPr>
          <a:xfrm>
            <a:off x="623340" y="651631"/>
            <a:ext cx="1025575" cy="290818"/>
          </a:xfrm>
          <a:prstGeom prst="hexagon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9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TUJUAN</a:t>
            </a:r>
            <a:endParaRPr lang="fi-FI" sz="3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53" name="Rounded Rectangle 152"/>
          <p:cNvSpPr/>
          <p:nvPr/>
        </p:nvSpPr>
        <p:spPr>
          <a:xfrm>
            <a:off x="2826222" y="1624642"/>
            <a:ext cx="1392754" cy="743502"/>
          </a:xfrm>
          <a:prstGeom prst="roundRect">
            <a:avLst/>
          </a:prstGeom>
          <a:solidFill>
            <a:srgbClr val="FF0000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Indeks Reformasi Birokrasi</a:t>
            </a:r>
            <a:endParaRPr lang="en-US" sz="1100" i="1" noProof="1">
              <a:solidFill>
                <a:srgbClr val="FFFF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4" name="Rounded Rectangle 153"/>
          <p:cNvSpPr/>
          <p:nvPr/>
        </p:nvSpPr>
        <p:spPr>
          <a:xfrm>
            <a:off x="2263911" y="3567446"/>
            <a:ext cx="1765643" cy="1008131"/>
          </a:xfrm>
          <a:prstGeom prst="roundRect">
            <a:avLst/>
          </a:prstGeom>
          <a:solidFill>
            <a:srgbClr val="0000FF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Tingkat </a:t>
            </a:r>
            <a:r>
              <a:rPr lang="en-US" sz="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pemenuhan</a:t>
            </a: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aspek</a:t>
            </a: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kualitas</a:t>
            </a: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dokumen</a:t>
            </a: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AKIP </a:t>
            </a:r>
            <a:r>
              <a:rPr lang="en-US" sz="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pemenuhan</a:t>
            </a: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aspek</a:t>
            </a: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kualitas</a:t>
            </a: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dokumen</a:t>
            </a: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keuangan</a:t>
            </a: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daerah</a:t>
            </a:r>
            <a:endParaRPr lang="id-ID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Rounded Rectangle 154"/>
          <p:cNvSpPr/>
          <p:nvPr/>
        </p:nvSpPr>
        <p:spPr>
          <a:xfrm>
            <a:off x="2328170" y="4663644"/>
            <a:ext cx="1392754" cy="794247"/>
          </a:xfrm>
          <a:prstGeom prst="roundRect">
            <a:avLst/>
          </a:prstGeom>
          <a:solidFill>
            <a:srgbClr val="3BC82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Jumlah Laporan Keuangan yang memenuhi aspek  kualitas</a:t>
            </a:r>
            <a:endParaRPr lang="id-ID" sz="800" noProof="1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6" name="Rounded Rectangle 155"/>
          <p:cNvSpPr/>
          <p:nvPr/>
        </p:nvSpPr>
        <p:spPr>
          <a:xfrm>
            <a:off x="2329593" y="5641916"/>
            <a:ext cx="1392754" cy="794247"/>
          </a:xfrm>
          <a:prstGeom prst="roundRect">
            <a:avLst/>
          </a:prstGeom>
          <a:solidFill>
            <a:srgbClr val="3BC82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8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Jumlah Dokumen AKIP yang memenuhi kualitas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5974583" y="1633580"/>
            <a:ext cx="812027" cy="725623"/>
          </a:xfrm>
          <a:prstGeom prst="roundRect">
            <a:avLst/>
          </a:prstGeom>
          <a:solidFill>
            <a:srgbClr val="FF0000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Indeks</a:t>
            </a:r>
            <a:endParaRPr lang="id-ID" sz="1100" noProof="1">
              <a:solidFill>
                <a:srgbClr val="FFFF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8" name="Rounded Rectangle 157"/>
          <p:cNvSpPr/>
          <p:nvPr/>
        </p:nvSpPr>
        <p:spPr>
          <a:xfrm>
            <a:off x="5521500" y="3656579"/>
            <a:ext cx="812027" cy="809717"/>
          </a:xfrm>
          <a:prstGeom prst="roundRect">
            <a:avLst/>
          </a:prstGeom>
          <a:solidFill>
            <a:srgbClr val="0000FF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1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Persen</a:t>
            </a:r>
            <a:endParaRPr lang="id-ID" sz="1100" noProof="1" smtClean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9" name="Rounded Rectangle 158"/>
          <p:cNvSpPr/>
          <p:nvPr/>
        </p:nvSpPr>
        <p:spPr>
          <a:xfrm>
            <a:off x="5507464" y="4635667"/>
            <a:ext cx="812027" cy="794247"/>
          </a:xfrm>
          <a:prstGeom prst="roundRect">
            <a:avLst/>
          </a:prstGeom>
          <a:solidFill>
            <a:srgbClr val="3BC82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Laporan</a:t>
            </a:r>
            <a:endParaRPr lang="id-ID" sz="1000" noProof="1" smtClean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0" name="Rounded Rectangle 159"/>
          <p:cNvSpPr/>
          <p:nvPr/>
        </p:nvSpPr>
        <p:spPr>
          <a:xfrm>
            <a:off x="5507464" y="5638718"/>
            <a:ext cx="812027" cy="794247"/>
          </a:xfrm>
          <a:prstGeom prst="roundRect">
            <a:avLst/>
          </a:prstGeom>
          <a:solidFill>
            <a:srgbClr val="3BC82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</a:t>
            </a:r>
            <a:endParaRPr lang="id-ID" sz="1100" noProof="1" smtClean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1" name="Hexagon 160"/>
          <p:cNvSpPr/>
          <p:nvPr/>
        </p:nvSpPr>
        <p:spPr>
          <a:xfrm>
            <a:off x="5869086" y="1121724"/>
            <a:ext cx="1012755" cy="231938"/>
          </a:xfrm>
          <a:prstGeom prst="hexagon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SATUAN</a:t>
            </a:r>
            <a:endParaRPr lang="fi-FI" sz="1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62" name="Rounded Rectangle 161"/>
          <p:cNvSpPr/>
          <p:nvPr/>
        </p:nvSpPr>
        <p:spPr>
          <a:xfrm>
            <a:off x="6690107" y="4619986"/>
            <a:ext cx="1828211" cy="794247"/>
          </a:xfrm>
          <a:prstGeom prst="roundRect">
            <a:avLst/>
          </a:prstGeom>
          <a:solidFill>
            <a:srgbClr val="3BC82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1 : </a:t>
            </a:r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id-ID" sz="900" noProof="1" smtClean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</a:t>
            </a:r>
            <a:r>
              <a:rPr lang="id-ID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: </a:t>
            </a:r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endParaRPr lang="id-ID" sz="900" noProof="1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</a:t>
            </a:r>
            <a:r>
              <a:rPr lang="id-ID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endParaRPr lang="id-ID" sz="900" noProof="1" smtClean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</a:t>
            </a:r>
            <a:r>
              <a:rPr lang="id-ID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endParaRPr lang="id-ID" sz="900" noProof="1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3" name="Rounded Rectangle 162"/>
          <p:cNvSpPr/>
          <p:nvPr/>
        </p:nvSpPr>
        <p:spPr>
          <a:xfrm>
            <a:off x="6675976" y="5632476"/>
            <a:ext cx="1828211" cy="794247"/>
          </a:xfrm>
          <a:prstGeom prst="roundRect">
            <a:avLst/>
          </a:prstGeom>
          <a:solidFill>
            <a:srgbClr val="3BC82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1 </a:t>
            </a:r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endParaRPr lang="id-ID" sz="900" noProof="1" smtClean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</a:t>
            </a:r>
            <a:r>
              <a:rPr lang="id-ID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:  </a:t>
            </a:r>
            <a:r>
              <a:rPr lang="en-US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endParaRPr lang="id-ID" sz="900" noProof="1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</a:t>
            </a:r>
            <a:r>
              <a:rPr lang="id-ID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endParaRPr lang="id-ID" sz="900" noProof="1" smtClean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</a:t>
            </a:r>
            <a:r>
              <a:rPr lang="id-ID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endParaRPr lang="id-ID" sz="900" noProof="1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221666" y="1643676"/>
            <a:ext cx="1158420" cy="715527"/>
          </a:xfrm>
          <a:prstGeom prst="roundRect">
            <a:avLst/>
          </a:prstGeom>
          <a:solidFill>
            <a:srgbClr val="FF0000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900" noProof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1 : </a:t>
            </a:r>
            <a:r>
              <a:rPr lang="en-US" sz="900" noProof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id-ID" sz="900" noProof="1">
              <a:solidFill>
                <a:srgbClr val="FFFF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</a:t>
            </a:r>
            <a:r>
              <a:rPr lang="id-ID" sz="900" noProof="1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: </a:t>
            </a:r>
            <a:r>
              <a:rPr lang="en-US" sz="900" noProof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id-ID" sz="900" noProof="1">
              <a:solidFill>
                <a:srgbClr val="FFFF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8743597" y="3654015"/>
            <a:ext cx="1828211" cy="809717"/>
          </a:xfrm>
          <a:prstGeom prst="roundRect">
            <a:avLst/>
          </a:prstGeom>
          <a:solidFill>
            <a:srgbClr val="0000FF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900" noProof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1 : </a:t>
            </a:r>
            <a:r>
              <a:rPr lang="en-US" sz="900" noProof="1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66,67   %</a:t>
            </a:r>
            <a:endParaRPr lang="id-ID" sz="900" noProof="1" smtClean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2 : </a:t>
            </a:r>
            <a:r>
              <a:rPr lang="en-US" sz="900" noProof="1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77,78 %</a:t>
            </a:r>
            <a:endParaRPr lang="id-ID" sz="900" noProof="1" smtClean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8738688" y="4631709"/>
            <a:ext cx="1828211" cy="794247"/>
          </a:xfrm>
          <a:prstGeom prst="roundRect">
            <a:avLst/>
          </a:prstGeom>
          <a:solidFill>
            <a:srgbClr val="3BC82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1 </a:t>
            </a:r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id-ID" sz="900" noProof="1" smtClean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</a:t>
            </a:r>
            <a:r>
              <a:rPr lang="id-ID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: </a:t>
            </a:r>
            <a:r>
              <a:rPr lang="en-US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endParaRPr lang="id-ID" sz="900" noProof="1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8724557" y="5644199"/>
            <a:ext cx="1828211" cy="794247"/>
          </a:xfrm>
          <a:prstGeom prst="roundRect">
            <a:avLst/>
          </a:prstGeom>
          <a:solidFill>
            <a:srgbClr val="3BC82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1 : </a:t>
            </a:r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</a:p>
          <a:p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</a:t>
            </a:r>
            <a:r>
              <a:rPr lang="id-ID" sz="900" noProof="1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: </a:t>
            </a:r>
            <a:r>
              <a:rPr lang="id-ID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noProof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11</a:t>
            </a:r>
            <a:endParaRPr lang="id-ID" sz="900" noProof="1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Hexagon 57"/>
          <p:cNvSpPr/>
          <p:nvPr/>
        </p:nvSpPr>
        <p:spPr>
          <a:xfrm>
            <a:off x="9054125" y="1096833"/>
            <a:ext cx="1012755" cy="231938"/>
          </a:xfrm>
          <a:prstGeom prst="hexagon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1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r>
              <a:rPr lang="id-ID" sz="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REALISASI TRIWULAN</a:t>
            </a:r>
            <a:endParaRPr lang="fi-FI" sz="6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9" name="Hexagon 58"/>
          <p:cNvSpPr/>
          <p:nvPr/>
        </p:nvSpPr>
        <p:spPr>
          <a:xfrm rot="16200000">
            <a:off x="-684516" y="2376358"/>
            <a:ext cx="1861264" cy="290104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9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IKU</a:t>
            </a:r>
            <a:endParaRPr lang="fi-FI" sz="300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0" name="Hexagon 59"/>
          <p:cNvSpPr/>
          <p:nvPr/>
        </p:nvSpPr>
        <p:spPr>
          <a:xfrm rot="16200000">
            <a:off x="-278469" y="4035741"/>
            <a:ext cx="1077715" cy="290818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9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PROGRAM</a:t>
            </a:r>
            <a:endParaRPr lang="fi-FI" sz="300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1" name="Hexagon 60"/>
          <p:cNvSpPr/>
          <p:nvPr/>
        </p:nvSpPr>
        <p:spPr>
          <a:xfrm rot="16200000">
            <a:off x="-345126" y="5801408"/>
            <a:ext cx="1156878" cy="290818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9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KEGIATAN</a:t>
            </a:r>
            <a:endParaRPr lang="fi-FI" sz="300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834737" y="114627"/>
            <a:ext cx="69967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CAPAIAN </a:t>
            </a:r>
            <a:r>
              <a:rPr lang="id-ID" dirty="0" smtClean="0">
                <a:latin typeface="Arial Black" panose="020B0A04020102020204" pitchFamily="34" charset="0"/>
              </a:rPr>
              <a:t>KINERJA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id-ID" dirty="0" smtClean="0">
                <a:latin typeface="Arial Black" panose="020B0A04020102020204" pitchFamily="34" charset="0"/>
              </a:rPr>
              <a:t>S.D </a:t>
            </a:r>
            <a:r>
              <a:rPr lang="en-US" dirty="0" smtClean="0">
                <a:latin typeface="Arial Black" panose="020B0A04020102020204" pitchFamily="34" charset="0"/>
              </a:rPr>
              <a:t>TRIWULAN II</a:t>
            </a:r>
            <a:r>
              <a:rPr lang="id-ID" dirty="0" smtClean="0">
                <a:latin typeface="Arial Black" panose="020B0A04020102020204" pitchFamily="34" charset="0"/>
              </a:rPr>
              <a:t> TAHUN </a:t>
            </a:r>
            <a:r>
              <a:rPr lang="id-ID" dirty="0">
                <a:latin typeface="Arial Black" panose="020B0A04020102020204" pitchFamily="34" charset="0"/>
              </a:rPr>
              <a:t>2019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204268" y="6479062"/>
            <a:ext cx="2823025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id-ID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Perjanjian Kinerja</a:t>
            </a:r>
            <a:endParaRPr lang="id-ID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8886205" y="6487007"/>
            <a:ext cx="2823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Capaian Kinerja</a:t>
            </a:r>
            <a:endParaRPr lang="id-ID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3" name="Up Arrow 72"/>
          <p:cNvSpPr/>
          <p:nvPr/>
        </p:nvSpPr>
        <p:spPr>
          <a:xfrm rot="13829555">
            <a:off x="2020751" y="537380"/>
            <a:ext cx="243884" cy="832539"/>
          </a:xfrm>
          <a:prstGeom prst="upArrow">
            <a:avLst/>
          </a:prstGeom>
          <a:solidFill>
            <a:srgbClr val="FFFF00"/>
          </a:solidFill>
          <a:ln w="285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4" name="Up Arrow 73"/>
          <p:cNvSpPr/>
          <p:nvPr/>
        </p:nvSpPr>
        <p:spPr>
          <a:xfrm rot="5400000">
            <a:off x="2489761" y="1845336"/>
            <a:ext cx="336906" cy="316028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5" name="Up Arrow 74"/>
          <p:cNvSpPr/>
          <p:nvPr/>
        </p:nvSpPr>
        <p:spPr>
          <a:xfrm rot="5400000">
            <a:off x="4263803" y="1783576"/>
            <a:ext cx="336906" cy="370588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6" name="Up Arrow 75"/>
          <p:cNvSpPr/>
          <p:nvPr/>
        </p:nvSpPr>
        <p:spPr>
          <a:xfrm rot="5400000">
            <a:off x="6792600" y="1822448"/>
            <a:ext cx="336906" cy="319173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7" name="Up Arrow 76"/>
          <p:cNvSpPr/>
          <p:nvPr/>
        </p:nvSpPr>
        <p:spPr>
          <a:xfrm rot="5400000">
            <a:off x="8808879" y="1750314"/>
            <a:ext cx="336906" cy="463409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8" name="Up Arrow 77"/>
          <p:cNvSpPr/>
          <p:nvPr/>
        </p:nvSpPr>
        <p:spPr>
          <a:xfrm rot="5400000">
            <a:off x="10422648" y="1732892"/>
            <a:ext cx="336906" cy="362666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9" name="Up Arrow 78"/>
          <p:cNvSpPr/>
          <p:nvPr/>
        </p:nvSpPr>
        <p:spPr>
          <a:xfrm rot="5400000">
            <a:off x="2026577" y="3996665"/>
            <a:ext cx="336906" cy="251710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0" name="Up Arrow 79"/>
          <p:cNvSpPr/>
          <p:nvPr/>
        </p:nvSpPr>
        <p:spPr>
          <a:xfrm rot="5400000">
            <a:off x="3892226" y="3913867"/>
            <a:ext cx="336906" cy="282150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1" name="Up Arrow 80"/>
          <p:cNvSpPr/>
          <p:nvPr/>
        </p:nvSpPr>
        <p:spPr>
          <a:xfrm rot="5400000">
            <a:off x="6334666" y="3770372"/>
            <a:ext cx="336906" cy="498254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2" name="Up Arrow 81"/>
          <p:cNvSpPr/>
          <p:nvPr/>
        </p:nvSpPr>
        <p:spPr>
          <a:xfrm rot="5400000">
            <a:off x="8411402" y="3775045"/>
            <a:ext cx="336906" cy="463409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3" name="Up Arrow 82"/>
          <p:cNvSpPr/>
          <p:nvPr/>
        </p:nvSpPr>
        <p:spPr>
          <a:xfrm rot="5400000">
            <a:off x="10427444" y="3808094"/>
            <a:ext cx="336906" cy="362666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4" name="Up Arrow 83"/>
          <p:cNvSpPr/>
          <p:nvPr/>
        </p:nvSpPr>
        <p:spPr>
          <a:xfrm rot="5400000">
            <a:off x="2057329" y="4706627"/>
            <a:ext cx="336906" cy="498254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5" name="Up Arrow 84"/>
          <p:cNvSpPr/>
          <p:nvPr/>
        </p:nvSpPr>
        <p:spPr>
          <a:xfrm rot="5400000">
            <a:off x="3602377" y="4674204"/>
            <a:ext cx="336906" cy="498254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6" name="Up Arrow 85"/>
          <p:cNvSpPr/>
          <p:nvPr/>
        </p:nvSpPr>
        <p:spPr>
          <a:xfrm rot="5400000">
            <a:off x="6247376" y="4602787"/>
            <a:ext cx="336906" cy="498254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7" name="Up Arrow 86"/>
          <p:cNvSpPr/>
          <p:nvPr/>
        </p:nvSpPr>
        <p:spPr>
          <a:xfrm rot="5400000">
            <a:off x="8411402" y="4646211"/>
            <a:ext cx="336906" cy="463409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8" name="Up Arrow 87"/>
          <p:cNvSpPr/>
          <p:nvPr/>
        </p:nvSpPr>
        <p:spPr>
          <a:xfrm rot="5400000">
            <a:off x="10427444" y="4679260"/>
            <a:ext cx="336906" cy="362666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9" name="Up Arrow 88"/>
          <p:cNvSpPr/>
          <p:nvPr/>
        </p:nvSpPr>
        <p:spPr>
          <a:xfrm rot="5400000">
            <a:off x="2066926" y="5681298"/>
            <a:ext cx="336906" cy="498254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0" name="Up Arrow 89"/>
          <p:cNvSpPr/>
          <p:nvPr/>
        </p:nvSpPr>
        <p:spPr>
          <a:xfrm rot="5400000">
            <a:off x="3611974" y="5648875"/>
            <a:ext cx="336906" cy="498254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1" name="Up Arrow 90"/>
          <p:cNvSpPr/>
          <p:nvPr/>
        </p:nvSpPr>
        <p:spPr>
          <a:xfrm rot="5400000">
            <a:off x="6256973" y="5577458"/>
            <a:ext cx="336906" cy="498254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2" name="Up Arrow 91"/>
          <p:cNvSpPr/>
          <p:nvPr/>
        </p:nvSpPr>
        <p:spPr>
          <a:xfrm rot="5400000">
            <a:off x="8420999" y="5620882"/>
            <a:ext cx="336906" cy="463409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5" name="Up Arrow 94"/>
          <p:cNvSpPr/>
          <p:nvPr/>
        </p:nvSpPr>
        <p:spPr>
          <a:xfrm rot="5400000">
            <a:off x="10437041" y="5653931"/>
            <a:ext cx="336906" cy="362666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2" name="Up Arrow 101"/>
          <p:cNvSpPr/>
          <p:nvPr/>
        </p:nvSpPr>
        <p:spPr>
          <a:xfrm rot="10800000">
            <a:off x="1688467" y="3413905"/>
            <a:ext cx="209277" cy="267097"/>
          </a:xfrm>
          <a:prstGeom prst="upArrow">
            <a:avLst/>
          </a:prstGeom>
          <a:solidFill>
            <a:srgbClr val="FFFF00"/>
          </a:solidFill>
          <a:ln w="285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3" name="Up Arrow 102"/>
          <p:cNvSpPr/>
          <p:nvPr/>
        </p:nvSpPr>
        <p:spPr>
          <a:xfrm rot="10800000">
            <a:off x="1650005" y="4364300"/>
            <a:ext cx="252417" cy="460373"/>
          </a:xfrm>
          <a:prstGeom prst="upArrow">
            <a:avLst/>
          </a:prstGeom>
          <a:solidFill>
            <a:srgbClr val="FFFF00"/>
          </a:solidFill>
          <a:ln w="285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4" name="Up Arrow 103"/>
          <p:cNvSpPr/>
          <p:nvPr/>
        </p:nvSpPr>
        <p:spPr>
          <a:xfrm rot="10800000">
            <a:off x="1649712" y="5330485"/>
            <a:ext cx="252417" cy="460373"/>
          </a:xfrm>
          <a:prstGeom prst="upArrow">
            <a:avLst/>
          </a:prstGeom>
          <a:solidFill>
            <a:srgbClr val="FFFF00"/>
          </a:solidFill>
          <a:ln w="285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11638668" y="1830170"/>
            <a:ext cx="338624" cy="166019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d-ID">
              <a:solidFill>
                <a:srgbClr val="FF0000"/>
              </a:solidFill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11675404" y="3871222"/>
            <a:ext cx="346075" cy="159225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sp>
        <p:nvSpPr>
          <p:cNvPr id="97" name="Rounded Rectangle 96"/>
          <p:cNvSpPr/>
          <p:nvPr/>
        </p:nvSpPr>
        <p:spPr>
          <a:xfrm>
            <a:off x="11675403" y="4811004"/>
            <a:ext cx="346075" cy="159225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sp>
        <p:nvSpPr>
          <p:cNvPr id="98" name="Rounded Rectangle 97"/>
          <p:cNvSpPr/>
          <p:nvPr/>
        </p:nvSpPr>
        <p:spPr>
          <a:xfrm>
            <a:off x="11682855" y="5811574"/>
            <a:ext cx="346075" cy="159225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sp>
        <p:nvSpPr>
          <p:cNvPr id="99" name="Up Arrow 98"/>
          <p:cNvSpPr/>
          <p:nvPr/>
        </p:nvSpPr>
        <p:spPr>
          <a:xfrm rot="5400000">
            <a:off x="5634164" y="1822552"/>
            <a:ext cx="336906" cy="347681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4672164" y="2586281"/>
            <a:ext cx="969513" cy="724406"/>
          </a:xfrm>
          <a:prstGeom prst="roundRect">
            <a:avLst/>
          </a:prstGeom>
          <a:solidFill>
            <a:srgbClr val="FF0000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1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79,41                     (BB)</a:t>
            </a:r>
            <a:endParaRPr lang="id-ID" sz="1100" noProof="1">
              <a:solidFill>
                <a:srgbClr val="FFFF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511091" y="2539066"/>
            <a:ext cx="2022897" cy="912975"/>
          </a:xfrm>
          <a:prstGeom prst="roundRect">
            <a:avLst/>
          </a:prstGeom>
          <a:solidFill>
            <a:srgbClr val="FF0000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n-NO" sz="900" dirty="0">
                <a:solidFill>
                  <a:srgbClr val="FFFF00"/>
                </a:solidFill>
                <a:latin typeface="Arial Black" panose="020B0A04020102020204" pitchFamily="34" charset="0"/>
              </a:rPr>
              <a:t>Meningkatnya kualitas akuntabilitas kinerja instansi pemerintah bidang urusan pemberdayaan masyarakat dan desa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10764617" y="2635959"/>
            <a:ext cx="755960" cy="552120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r>
              <a:rPr lang="id-ID" sz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%</a:t>
            </a:r>
            <a:endParaRPr lang="en-AU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7152703" y="2609756"/>
            <a:ext cx="1600581" cy="706017"/>
          </a:xfrm>
          <a:prstGeom prst="roundRect">
            <a:avLst/>
          </a:prstGeom>
          <a:solidFill>
            <a:srgbClr val="FF0000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900" noProof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1 : </a:t>
            </a:r>
            <a:r>
              <a:rPr lang="en-US" sz="900" noProof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id-ID" sz="900" noProof="1">
              <a:solidFill>
                <a:srgbClr val="FFFF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2 : </a:t>
            </a:r>
            <a:r>
              <a:rPr lang="en-US" sz="900" noProof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id-ID" sz="900" noProof="1" smtClean="0">
              <a:solidFill>
                <a:srgbClr val="FFFF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3 </a:t>
            </a:r>
            <a:r>
              <a:rPr lang="id-ID" sz="900" noProof="1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900" noProof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id-ID" sz="900" noProof="1">
              <a:solidFill>
                <a:srgbClr val="FFFF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</a:t>
            </a:r>
            <a:r>
              <a:rPr lang="id-ID" sz="900" noProof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id-ID" sz="900" noProof="1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900" noProof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79,41  (BB)</a:t>
            </a:r>
            <a:endParaRPr lang="id-ID" sz="900" noProof="1">
              <a:solidFill>
                <a:srgbClr val="FFFF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2846508" y="2575556"/>
            <a:ext cx="1392754" cy="743502"/>
          </a:xfrm>
          <a:prstGeom prst="roundRect">
            <a:avLst/>
          </a:prstGeom>
          <a:solidFill>
            <a:srgbClr val="FF0000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1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Nilai / Predikat AKIP</a:t>
            </a:r>
            <a:endParaRPr lang="en-US" sz="1100" i="1" noProof="1">
              <a:solidFill>
                <a:srgbClr val="FFFF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5994869" y="2584494"/>
            <a:ext cx="812027" cy="725623"/>
          </a:xfrm>
          <a:prstGeom prst="roundRect">
            <a:avLst/>
          </a:prstGeom>
          <a:solidFill>
            <a:srgbClr val="FF0000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endParaRPr lang="id-ID" sz="1100" noProof="1">
              <a:solidFill>
                <a:srgbClr val="FFFF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9241952" y="2594590"/>
            <a:ext cx="1158420" cy="715527"/>
          </a:xfrm>
          <a:prstGeom prst="roundRect">
            <a:avLst/>
          </a:prstGeom>
          <a:solidFill>
            <a:srgbClr val="FF0000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900" noProof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1 : </a:t>
            </a:r>
            <a:r>
              <a:rPr lang="en-US" sz="900" noProof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id-ID" sz="900" noProof="1">
              <a:solidFill>
                <a:srgbClr val="FFFF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900" noProof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 </a:t>
            </a:r>
            <a:r>
              <a:rPr lang="id-ID" sz="900" noProof="1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: </a:t>
            </a:r>
            <a:r>
              <a:rPr lang="en-US" sz="900" noProof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id-ID" sz="900" noProof="1">
              <a:solidFill>
                <a:srgbClr val="FFFF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1" name="Up Arrow 120"/>
          <p:cNvSpPr/>
          <p:nvPr/>
        </p:nvSpPr>
        <p:spPr>
          <a:xfrm rot="5400000">
            <a:off x="2510047" y="2796250"/>
            <a:ext cx="336906" cy="316028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4" name="Up Arrow 123"/>
          <p:cNvSpPr/>
          <p:nvPr/>
        </p:nvSpPr>
        <p:spPr>
          <a:xfrm rot="5400000">
            <a:off x="4284089" y="2734490"/>
            <a:ext cx="336906" cy="370588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8" name="Up Arrow 127"/>
          <p:cNvSpPr/>
          <p:nvPr/>
        </p:nvSpPr>
        <p:spPr>
          <a:xfrm rot="5400000">
            <a:off x="6812886" y="2773362"/>
            <a:ext cx="336906" cy="319173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9" name="Up Arrow 128"/>
          <p:cNvSpPr/>
          <p:nvPr/>
        </p:nvSpPr>
        <p:spPr>
          <a:xfrm rot="5400000">
            <a:off x="8829165" y="2701228"/>
            <a:ext cx="336906" cy="463409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3" name="Up Arrow 132"/>
          <p:cNvSpPr/>
          <p:nvPr/>
        </p:nvSpPr>
        <p:spPr>
          <a:xfrm rot="5400000">
            <a:off x="10442934" y="2683806"/>
            <a:ext cx="336906" cy="362666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11658954" y="2781084"/>
            <a:ext cx="338624" cy="166019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d-ID">
              <a:solidFill>
                <a:srgbClr val="FF0000"/>
              </a:solidFill>
            </a:endParaRPr>
          </a:p>
        </p:txBody>
      </p:sp>
      <p:sp>
        <p:nvSpPr>
          <p:cNvPr id="141" name="Up Arrow 140"/>
          <p:cNvSpPr/>
          <p:nvPr/>
        </p:nvSpPr>
        <p:spPr>
          <a:xfrm rot="5400000">
            <a:off x="5654450" y="2773466"/>
            <a:ext cx="336906" cy="347681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4333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396877"/>
              </p:ext>
            </p:extLst>
          </p:nvPr>
        </p:nvGraphicFramePr>
        <p:xfrm>
          <a:off x="239271" y="1254248"/>
          <a:ext cx="11271191" cy="4590852"/>
        </p:xfrm>
        <a:graphic>
          <a:graphicData uri="http://schemas.openxmlformats.org/drawingml/2006/table">
            <a:tbl>
              <a:tblPr/>
              <a:tblGrid>
                <a:gridCol w="1782712"/>
                <a:gridCol w="1509822"/>
                <a:gridCol w="660785"/>
                <a:gridCol w="694964"/>
                <a:gridCol w="649392"/>
                <a:gridCol w="769127"/>
                <a:gridCol w="734938"/>
                <a:gridCol w="717847"/>
                <a:gridCol w="922946"/>
                <a:gridCol w="794453"/>
                <a:gridCol w="25400"/>
                <a:gridCol w="530383"/>
                <a:gridCol w="700755"/>
                <a:gridCol w="777667"/>
              </a:tblGrid>
              <a:tr h="256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Tujuan/Sasaran Strategis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v-S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Indikator Kinerja Tujuan,/Sasaran Strategis, dan Sasaran Program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Satuan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Target Tujuan/Sasaran/Program Tahun 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d-ID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Target Triwulan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d-ID" sz="10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Realisasi Triwulan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d-ID" sz="10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Status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0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Keterangan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3924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TW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TW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TW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TW 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TW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TW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d-ID" sz="10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TW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d-ID" sz="600" b="1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TW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177906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d-ID" sz="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802137"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 Meningkatnya tata kelola pemerintahan yang baik dan bersih serta layanan publik yang berkualitas berbasis teknologi </a:t>
                      </a:r>
                      <a:r>
                        <a:rPr lang="id-ID" sz="10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informasi</a:t>
                      </a:r>
                      <a:endParaRPr lang="en-US" sz="1000" b="0" i="0" u="none" strike="noStrike" dirty="0" smtClean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l" fontAlgn="t"/>
                      <a:endParaRPr lang="id-ID" sz="1000" b="0" i="0" u="none" strike="noStrike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Indeks Reformasi </a:t>
                      </a:r>
                      <a:r>
                        <a:rPr lang="en-US" sz="10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id-ID" sz="10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Birokrasi</a:t>
                      </a:r>
                      <a:endParaRPr lang="id-ID" sz="1000" b="0" i="0" u="none" strike="noStrike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Indeks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21</a:t>
                      </a:r>
                      <a:r>
                        <a:rPr lang="id-ID" sz="10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,50</a:t>
                      </a:r>
                      <a:endParaRPr lang="id-ID" sz="1000" b="0" i="0" u="none" strike="noStrike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id-ID" sz="1000" b="0" i="0" u="none" strike="noStrike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id-ID" sz="1000" b="0" i="0" u="none" strike="noStrike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id-ID" sz="1000" b="0" i="0" u="none" strike="noStrike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21,50</a:t>
                      </a:r>
                      <a:endParaRPr lang="id-ID" sz="1000" b="0" i="0" u="none" strike="noStrike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id-ID" sz="1000" b="0" i="0" u="none" strike="noStrike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id-ID" sz="1000" b="0" i="0" u="none" strike="noStrike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65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d-ID" sz="800" b="0" i="0" u="none" strike="noStrike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65000"/>
                      </a:srgbClr>
                    </a:solidFill>
                  </a:tcPr>
                </a:tc>
              </a:tr>
              <a:tr h="798491">
                <a:tc>
                  <a:txBody>
                    <a:bodyPr/>
                    <a:lstStyle/>
                    <a:p>
                      <a:pPr algn="l" fontAlgn="ctr"/>
                      <a:r>
                        <a:rPr lang="id-ID" sz="10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Meningkatnya kualitas akuntabilitas kinerja instansi pemerintah bidang urusan </a:t>
                      </a:r>
                      <a:r>
                        <a:rPr lang="en-US" sz="1000" b="0" i="0" u="none" strike="noStrike" dirty="0" err="1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Pemberdayaan</a:t>
                      </a:r>
                      <a:r>
                        <a:rPr lang="en-US" sz="10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000" b="0" i="0" u="none" strike="noStrike" dirty="0" err="1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Masyarakat</a:t>
                      </a:r>
                      <a:r>
                        <a:rPr lang="en-US" sz="10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000" b="0" i="0" u="none" strike="noStrike" dirty="0" err="1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dan</a:t>
                      </a:r>
                      <a:r>
                        <a:rPr lang="en-US" sz="10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000" b="0" i="0" u="none" strike="noStrike" dirty="0" err="1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Desa</a:t>
                      </a:r>
                      <a:endParaRPr lang="en-US" sz="1000" b="0" i="0" u="none" strike="noStrike" dirty="0" smtClean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l" fontAlgn="ctr"/>
                      <a:endParaRPr lang="id-ID" sz="1000" b="0" i="0" u="none" strike="noStrike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Nilai / Predikat AKIP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Nilai/Predikat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79,41               (BB)</a:t>
                      </a:r>
                      <a:endParaRPr lang="id-ID" sz="1000" b="0" i="0" u="none" strike="noStrike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79,41                 (BB)</a:t>
                      </a:r>
                      <a:endParaRPr lang="id-ID" sz="1000" b="0" i="0" u="none" strike="noStrike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65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endParaRPr lang="id-ID" sz="1000" b="0" i="0" u="none" strike="noStrike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Capaian target di akhir (Triwulan 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65000"/>
                      </a:srgbClr>
                    </a:solidFill>
                  </a:tcPr>
                </a:tc>
              </a:tr>
              <a:tr h="618186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Meningkatnya kapasitas pemberdayaan kelompok masyarakat</a:t>
                      </a:r>
                    </a:p>
                    <a:p>
                      <a:pPr algn="l" fontAlgn="ctr"/>
                      <a:endParaRPr lang="sv-SE" sz="1000" b="0" i="0" u="none" strike="noStrike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Indeks Desa Membangun</a:t>
                      </a:r>
                      <a:endParaRPr lang="id-ID" sz="1000" b="0" i="0" u="none" strike="noStrike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Indeks</a:t>
                      </a:r>
                      <a:endParaRPr lang="id-ID" sz="1000" b="0" i="0" u="none" strike="noStrike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0,64</a:t>
                      </a:r>
                      <a:endParaRPr lang="id-ID" sz="1000" b="0" i="0" u="none" strike="noStrike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id-ID" sz="1000" b="0" i="0" u="none" strike="noStrike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id-ID" sz="1000" b="0" i="0" u="none" strike="noStrike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0,64</a:t>
                      </a:r>
                      <a:endParaRPr lang="id-ID" sz="1000" b="0" i="0" u="none" strike="noStrike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id-ID" sz="1000" b="0" i="0" u="none" strike="noStrike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65000"/>
                      </a:srgbClr>
                    </a:solidFill>
                  </a:tcPr>
                </a:tc>
              </a:tr>
              <a:tr h="388472">
                <a:tc>
                  <a:txBody>
                    <a:bodyPr/>
                    <a:lstStyle/>
                    <a:p>
                      <a:pPr algn="l" fontAlgn="ctr"/>
                      <a:r>
                        <a:rPr lang="id-ID" sz="10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Meningkatnya penggunaan sistem informasi daerah</a:t>
                      </a:r>
                      <a:endParaRPr lang="id-ID" sz="1000" b="0" i="0" u="none" strike="noStrike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Persentase Pemerintah Desa yang menggunakan Teknologi Informasi dalam Pemberian pelayanan</a:t>
                      </a:r>
                      <a:endParaRPr lang="id-ID" sz="900" b="0" i="0" u="none" strike="noStrike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Persen</a:t>
                      </a:r>
                      <a:endParaRPr lang="id-ID" sz="1000" b="0" i="0" u="none" strike="noStrike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1" i="0" u="none" strike="noStrike" dirty="0" smtClean="0">
                        <a:solidFill>
                          <a:srgbClr val="FFFF00"/>
                        </a:solidFill>
                        <a:effectLst/>
                        <a:latin typeface="Bodoni MT Black" panose="02070A03080606020203" pitchFamily="18" charset="0"/>
                      </a:endParaRPr>
                    </a:p>
                    <a:p>
                      <a:pPr algn="ctr" fontAlgn="t"/>
                      <a:r>
                        <a:rPr lang="en-US" sz="11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Bodoni MT Black" panose="02070A03080606020203" pitchFamily="18" charset="0"/>
                        </a:rPr>
                        <a:t>8,33</a:t>
                      </a:r>
                      <a:r>
                        <a:rPr lang="en-US" sz="1100" b="1" i="0" u="none" strike="noStrike" dirty="0">
                          <a:solidFill>
                            <a:srgbClr val="FFFF00"/>
                          </a:solidFill>
                          <a:effectLst/>
                          <a:latin typeface="Bodoni MT Black" panose="02070A03080606020203" pitchFamily="18" charset="0"/>
                        </a:rPr>
                        <a:t>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1" i="0" u="none" strike="noStrike" dirty="0" smtClean="0">
                        <a:solidFill>
                          <a:srgbClr val="FFFF00"/>
                        </a:solidFill>
                        <a:effectLst/>
                        <a:latin typeface="Bodoni MT Black" panose="02070A03080606020203" pitchFamily="18" charset="0"/>
                      </a:endParaRPr>
                    </a:p>
                    <a:p>
                      <a:pPr algn="ctr" fontAlgn="t"/>
                      <a:r>
                        <a:rPr lang="en-US" sz="11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Bodoni MT Black" panose="02070A03080606020203" pitchFamily="18" charset="0"/>
                        </a:rPr>
                        <a:t>2,08</a:t>
                      </a:r>
                      <a:r>
                        <a:rPr lang="en-US" sz="1100" b="1" i="0" u="none" strike="noStrike" dirty="0">
                          <a:solidFill>
                            <a:srgbClr val="FFFF00"/>
                          </a:solidFill>
                          <a:effectLst/>
                          <a:latin typeface="Bodoni MT Black" panose="02070A03080606020203" pitchFamily="18" charset="0"/>
                        </a:rPr>
                        <a:t>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1" i="0" u="none" strike="noStrike" dirty="0" smtClean="0">
                        <a:solidFill>
                          <a:srgbClr val="FFFF00"/>
                        </a:solidFill>
                        <a:effectLst/>
                        <a:latin typeface="Bodoni MT Black" panose="02070A03080606020203" pitchFamily="18" charset="0"/>
                      </a:endParaRPr>
                    </a:p>
                    <a:p>
                      <a:pPr algn="ctr" fontAlgn="t"/>
                      <a:r>
                        <a:rPr lang="en-US" sz="11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Bodoni MT Black" panose="02070A03080606020203" pitchFamily="18" charset="0"/>
                        </a:rPr>
                        <a:t>4,16</a:t>
                      </a:r>
                      <a:r>
                        <a:rPr lang="en-US" sz="1100" b="1" i="0" u="none" strike="noStrike" dirty="0">
                          <a:solidFill>
                            <a:srgbClr val="FFFF00"/>
                          </a:solidFill>
                          <a:effectLst/>
                          <a:latin typeface="Bodoni MT Black" panose="02070A03080606020203" pitchFamily="18" charset="0"/>
                        </a:rPr>
                        <a:t>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1" i="0" u="none" strike="noStrike" dirty="0" smtClean="0">
                        <a:solidFill>
                          <a:srgbClr val="FFFF00"/>
                        </a:solidFill>
                        <a:effectLst/>
                        <a:latin typeface="Bodoni MT Black" panose="02070A03080606020203" pitchFamily="18" charset="0"/>
                      </a:endParaRPr>
                    </a:p>
                    <a:p>
                      <a:pPr algn="ctr" fontAlgn="t"/>
                      <a:r>
                        <a:rPr lang="en-US" sz="11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Bodoni MT Black" panose="02070A03080606020203" pitchFamily="18" charset="0"/>
                        </a:rPr>
                        <a:t>6,25</a:t>
                      </a:r>
                      <a:r>
                        <a:rPr lang="en-US" sz="1100" b="1" i="0" u="none" strike="noStrike" dirty="0">
                          <a:solidFill>
                            <a:srgbClr val="FFFF00"/>
                          </a:solidFill>
                          <a:effectLst/>
                          <a:latin typeface="Bodoni MT Black" panose="02070A03080606020203" pitchFamily="18" charset="0"/>
                        </a:rPr>
                        <a:t>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1" i="0" u="none" strike="noStrike" dirty="0" smtClean="0">
                        <a:solidFill>
                          <a:srgbClr val="FFFF00"/>
                        </a:solidFill>
                        <a:effectLst/>
                        <a:latin typeface="Bodoni MT Black" panose="02070A03080606020203" pitchFamily="18" charset="0"/>
                      </a:endParaRPr>
                    </a:p>
                    <a:p>
                      <a:pPr algn="ctr" fontAlgn="t"/>
                      <a:r>
                        <a:rPr lang="en-US" sz="11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Bodoni MT Black" panose="02070A03080606020203" pitchFamily="18" charset="0"/>
                        </a:rPr>
                        <a:t>8,33</a:t>
                      </a:r>
                      <a:r>
                        <a:rPr lang="en-US" sz="1100" b="1" i="0" u="none" strike="noStrike" dirty="0">
                          <a:solidFill>
                            <a:srgbClr val="FFFF00"/>
                          </a:solidFill>
                          <a:effectLst/>
                          <a:latin typeface="Bodoni MT Black" panose="02070A03080606020203" pitchFamily="18" charset="0"/>
                        </a:rPr>
                        <a:t>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1" i="0" u="none" strike="noStrike" dirty="0" smtClean="0">
                        <a:solidFill>
                          <a:srgbClr val="FFFF00"/>
                        </a:solidFill>
                        <a:effectLst/>
                        <a:latin typeface="Bodoni MT Black" panose="02070A03080606020203" pitchFamily="18" charset="0"/>
                      </a:endParaRPr>
                    </a:p>
                    <a:p>
                      <a:pPr algn="ctr" fontAlgn="t"/>
                      <a:r>
                        <a:rPr lang="en-US" sz="11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Bodoni MT Black" panose="02070A03080606020203" pitchFamily="18" charset="0"/>
                        </a:rPr>
                        <a:t>2,08</a:t>
                      </a:r>
                      <a:r>
                        <a:rPr lang="en-US" sz="1100" b="1" i="0" u="none" strike="noStrike" dirty="0">
                          <a:solidFill>
                            <a:srgbClr val="FFFF00"/>
                          </a:solidFill>
                          <a:effectLst/>
                          <a:latin typeface="Bodoni MT Black" panose="02070A03080606020203" pitchFamily="18" charset="0"/>
                        </a:rPr>
                        <a:t>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1" i="0" u="none" strike="noStrike" dirty="0" smtClean="0">
                        <a:solidFill>
                          <a:srgbClr val="FFFF00"/>
                        </a:solidFill>
                        <a:effectLst/>
                        <a:latin typeface="Bodoni MT Black" panose="02070A03080606020203" pitchFamily="18" charset="0"/>
                      </a:endParaRPr>
                    </a:p>
                    <a:p>
                      <a:pPr algn="ctr" fontAlgn="t"/>
                      <a:r>
                        <a:rPr lang="en-US" sz="11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Bodoni MT Black" panose="02070A03080606020203" pitchFamily="18" charset="0"/>
                        </a:rPr>
                        <a:t>4,16</a:t>
                      </a:r>
                      <a:r>
                        <a:rPr lang="en-US" sz="1100" b="1" i="0" u="none" strike="noStrike" dirty="0">
                          <a:solidFill>
                            <a:srgbClr val="FFFF00"/>
                          </a:solidFill>
                          <a:effectLst/>
                          <a:latin typeface="Bodoni MT Black" panose="02070A03080606020203" pitchFamily="18" charset="0"/>
                        </a:rPr>
                        <a:t>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6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9666282" y="3167508"/>
            <a:ext cx="296863" cy="142875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2400"/>
          </a:p>
        </p:txBody>
      </p:sp>
      <p:sp>
        <p:nvSpPr>
          <p:cNvPr id="4" name="Rounded Rectangle 3"/>
          <p:cNvSpPr/>
          <p:nvPr/>
        </p:nvSpPr>
        <p:spPr>
          <a:xfrm>
            <a:off x="10233724" y="3176399"/>
            <a:ext cx="296863" cy="142875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2400"/>
          </a:p>
        </p:txBody>
      </p:sp>
      <p:sp>
        <p:nvSpPr>
          <p:cNvPr id="5" name="Rounded Rectangle 4"/>
          <p:cNvSpPr/>
          <p:nvPr/>
        </p:nvSpPr>
        <p:spPr>
          <a:xfrm>
            <a:off x="9695312" y="3845693"/>
            <a:ext cx="296862" cy="142875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2400"/>
          </a:p>
        </p:txBody>
      </p:sp>
      <p:sp>
        <p:nvSpPr>
          <p:cNvPr id="6" name="Rounded Rectangle 5"/>
          <p:cNvSpPr/>
          <p:nvPr/>
        </p:nvSpPr>
        <p:spPr>
          <a:xfrm>
            <a:off x="9666282" y="4625371"/>
            <a:ext cx="296862" cy="142875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2400"/>
          </a:p>
        </p:txBody>
      </p:sp>
      <p:sp>
        <p:nvSpPr>
          <p:cNvPr id="19" name="Rectangle 18"/>
          <p:cNvSpPr/>
          <p:nvPr/>
        </p:nvSpPr>
        <p:spPr>
          <a:xfrm>
            <a:off x="2273824" y="218713"/>
            <a:ext cx="69967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STATUS CAPAIAN </a:t>
            </a:r>
            <a:r>
              <a:rPr lang="id-ID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KINERJA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TRIWULAN II</a:t>
            </a:r>
            <a:endParaRPr lang="id-ID" dirty="0">
              <a:solidFill>
                <a:schemeClr val="accent1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id-ID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DINAS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PEMBERDAYAAN MASYARAKAT DAN DESA</a:t>
            </a:r>
          </a:p>
          <a:p>
            <a:pPr algn="ctr"/>
            <a:r>
              <a:rPr lang="id-ID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KABUPATEN </a:t>
            </a:r>
            <a:r>
              <a:rPr lang="id-ID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HULU SUNGAI SELATAN TAHUN 2019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666281" y="2390760"/>
            <a:ext cx="296863" cy="142875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2400"/>
          </a:p>
        </p:txBody>
      </p:sp>
      <p:sp>
        <p:nvSpPr>
          <p:cNvPr id="24" name="Rounded Rectangle 23"/>
          <p:cNvSpPr/>
          <p:nvPr/>
        </p:nvSpPr>
        <p:spPr>
          <a:xfrm>
            <a:off x="10225554" y="2384395"/>
            <a:ext cx="296863" cy="142875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2400"/>
          </a:p>
        </p:txBody>
      </p:sp>
      <p:sp>
        <p:nvSpPr>
          <p:cNvPr id="25" name="Rounded Rectangle 24"/>
          <p:cNvSpPr/>
          <p:nvPr/>
        </p:nvSpPr>
        <p:spPr>
          <a:xfrm>
            <a:off x="10233724" y="3879834"/>
            <a:ext cx="296863" cy="142875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2400"/>
          </a:p>
        </p:txBody>
      </p:sp>
      <p:sp>
        <p:nvSpPr>
          <p:cNvPr id="26" name="Rounded Rectangle 25"/>
          <p:cNvSpPr/>
          <p:nvPr/>
        </p:nvSpPr>
        <p:spPr>
          <a:xfrm>
            <a:off x="10233724" y="4656196"/>
            <a:ext cx="296863" cy="142875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2400"/>
          </a:p>
        </p:txBody>
      </p:sp>
      <p:sp>
        <p:nvSpPr>
          <p:cNvPr id="29" name="Rounded Rectangle 28"/>
          <p:cNvSpPr/>
          <p:nvPr/>
        </p:nvSpPr>
        <p:spPr>
          <a:xfrm>
            <a:off x="9617069" y="5245824"/>
            <a:ext cx="346075" cy="159225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sp>
        <p:nvSpPr>
          <p:cNvPr id="30" name="Rounded Rectangle 29"/>
          <p:cNvSpPr/>
          <p:nvPr/>
        </p:nvSpPr>
        <p:spPr>
          <a:xfrm>
            <a:off x="10202871" y="5250039"/>
            <a:ext cx="346075" cy="159225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682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040" y="274320"/>
            <a:ext cx="9738360" cy="1143000"/>
          </a:xfrm>
        </p:spPr>
        <p:txBody>
          <a:bodyPr/>
          <a:lstStyle/>
          <a:p>
            <a:r>
              <a:rPr lang="en-US" sz="4800" dirty="0" smtClean="0"/>
              <a:t>PENGUATAN KELEMBAGAAN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39" y="1417320"/>
            <a:ext cx="5317901" cy="3581399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  <a:ex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040" y="1417320"/>
            <a:ext cx="6278880" cy="3581399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  <a:extLst/>
        </p:spPr>
      </p:pic>
      <p:sp>
        <p:nvSpPr>
          <p:cNvPr id="6" name="TextBox 5"/>
          <p:cNvSpPr txBox="1"/>
          <p:nvPr/>
        </p:nvSpPr>
        <p:spPr>
          <a:xfrm>
            <a:off x="5654040" y="1417320"/>
            <a:ext cx="990600" cy="923330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SOTK DPMD BARU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46120" y="4998719"/>
            <a:ext cx="4724400" cy="1859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8440" y="4998719"/>
            <a:ext cx="5791200" cy="16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49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7135" y="957780"/>
            <a:ext cx="4614929" cy="1143000"/>
          </a:xfrm>
          <a:solidFill>
            <a:srgbClr val="3BC828"/>
          </a:solidFill>
        </p:spPr>
        <p:txBody>
          <a:bodyPr/>
          <a:lstStyle/>
          <a:p>
            <a:r>
              <a:rPr lang="en-US" sz="2400" dirty="0" smtClean="0"/>
              <a:t>PERKEMBANGAN NILAI AKIP DINAS PMD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549" y="2589621"/>
            <a:ext cx="4702974" cy="30111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71833" y="3110005"/>
            <a:ext cx="236971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8313310" y="3673015"/>
            <a:ext cx="1970468" cy="10498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519375" y="2425037"/>
            <a:ext cx="1474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Kelemahan</a:t>
            </a:r>
            <a:r>
              <a:rPr lang="en-US" dirty="0" smtClean="0"/>
              <a:t> SAKIP </a:t>
            </a:r>
            <a:r>
              <a:rPr lang="en-US" dirty="0" err="1" smtClean="0"/>
              <a:t>pada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113687" y="3874780"/>
            <a:ext cx="2369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Upaya</a:t>
            </a:r>
            <a:r>
              <a:rPr lang="en-US" sz="1400" dirty="0" smtClean="0"/>
              <a:t> </a:t>
            </a:r>
          </a:p>
          <a:p>
            <a:pPr algn="ctr"/>
            <a:r>
              <a:rPr lang="en-US" sz="1400" dirty="0" err="1" smtClean="0"/>
              <a:t>Meningkatkan</a:t>
            </a:r>
            <a:r>
              <a:rPr lang="en-US" sz="1400" dirty="0" smtClean="0"/>
              <a:t> SAKIP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145885" y="4800147"/>
            <a:ext cx="236971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Evaluasi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01942" y="5446478"/>
            <a:ext cx="363828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Per </a:t>
            </a:r>
            <a:r>
              <a:rPr lang="en-US" dirty="0" err="1" smtClean="0"/>
              <a:t>triwulan</a:t>
            </a:r>
            <a:endParaRPr lang="en-US" dirty="0" smtClean="0"/>
          </a:p>
          <a:p>
            <a:pPr algn="ctr"/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Capaian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00766" y="5906065"/>
            <a:ext cx="1326524" cy="373487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2017 </a:t>
            </a:r>
            <a:r>
              <a:rPr lang="en-US" dirty="0" err="1" smtClean="0"/>
              <a:t>nilai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00766" y="6398064"/>
            <a:ext cx="1326524" cy="373487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2018 </a:t>
            </a:r>
            <a:r>
              <a:rPr lang="en-US" dirty="0" err="1" smtClean="0"/>
              <a:t>nilai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627290" y="5906065"/>
            <a:ext cx="2910626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70,60 (</a:t>
            </a:r>
            <a:r>
              <a:rPr lang="en-US" dirty="0" err="1" smtClean="0">
                <a:solidFill>
                  <a:schemeClr val="bg1"/>
                </a:solidFill>
              </a:rPr>
              <a:t>Kategori</a:t>
            </a:r>
            <a:r>
              <a:rPr lang="en-US" dirty="0" smtClean="0">
                <a:solidFill>
                  <a:schemeClr val="bg1"/>
                </a:solidFill>
              </a:rPr>
              <a:t> B = </a:t>
            </a:r>
            <a:r>
              <a:rPr lang="en-US" dirty="0" err="1" smtClean="0">
                <a:solidFill>
                  <a:schemeClr val="bg1"/>
                </a:solidFill>
              </a:rPr>
              <a:t>Baik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27290" y="6393909"/>
            <a:ext cx="377351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79,07 (</a:t>
            </a:r>
            <a:r>
              <a:rPr lang="en-US" dirty="0" err="1" smtClean="0">
                <a:solidFill>
                  <a:schemeClr val="bg1"/>
                </a:solidFill>
              </a:rPr>
              <a:t>Kategori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B</a:t>
            </a:r>
            <a:r>
              <a:rPr lang="en-US" dirty="0" smtClean="0">
                <a:solidFill>
                  <a:schemeClr val="bg1"/>
                </a:solidFill>
              </a:rPr>
              <a:t>B = </a:t>
            </a:r>
            <a:r>
              <a:rPr lang="en-US" dirty="0" err="1" smtClean="0">
                <a:solidFill>
                  <a:schemeClr val="bg1"/>
                </a:solidFill>
              </a:rPr>
              <a:t>Sangat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Baik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0" y="0"/>
            <a:ext cx="4870450" cy="159698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lvl="1">
              <a:lnSpc>
                <a:spcPct val="90000"/>
              </a:lnSpc>
              <a:spcAft>
                <a:spcPct val="15000"/>
              </a:spcAft>
              <a:defRPr/>
            </a:pPr>
            <a:r>
              <a:rPr lang="id-ID" altLang="id-ID" sz="1600" b="1" dirty="0" smtClean="0">
                <a:latin typeface="Calibri" panose="020F0502020204030204" pitchFamily="34" charset="0"/>
              </a:rPr>
              <a:t>PENGUATAN AKUNTABILITAS PADA REFORMASI BIROKRASI</a:t>
            </a:r>
          </a:p>
          <a:p>
            <a:r>
              <a:rPr lang="id-ID" sz="1400" b="1" dirty="0" smtClean="0"/>
              <a:t>            </a:t>
            </a:r>
            <a:r>
              <a:rPr lang="en-US" sz="1400" b="1" dirty="0" err="1" smtClean="0"/>
              <a:t>Keterlibatan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Pimpinan</a:t>
            </a:r>
            <a:endParaRPr lang="id-ID" sz="1400" b="1" dirty="0" smtClean="0"/>
          </a:p>
          <a:p>
            <a:r>
              <a:rPr lang="id-ID" sz="1400" b="1" dirty="0"/>
              <a:t> </a:t>
            </a:r>
            <a:r>
              <a:rPr lang="id-ID" sz="1400" b="1" dirty="0" smtClean="0"/>
              <a:t>           </a:t>
            </a:r>
            <a:r>
              <a:rPr lang="en-US" sz="1400" b="1" dirty="0" err="1" smtClean="0"/>
              <a:t>Pengelolaan</a:t>
            </a:r>
            <a:r>
              <a:rPr lang="en-US" sz="1400" b="1" dirty="0" smtClean="0"/>
              <a:t> </a:t>
            </a:r>
            <a:r>
              <a:rPr lang="en-US" sz="1400" b="1" dirty="0" err="1"/>
              <a:t>Akuntabilitas</a:t>
            </a:r>
            <a:r>
              <a:rPr lang="en-US" sz="1400" b="1" dirty="0"/>
              <a:t> </a:t>
            </a:r>
            <a:r>
              <a:rPr lang="en-US" sz="1400" b="1" dirty="0" err="1" smtClean="0"/>
              <a:t>Kinerja</a:t>
            </a:r>
            <a:endParaRPr lang="id-ID" sz="1400" b="1" dirty="0" smtClean="0"/>
          </a:p>
          <a:p>
            <a:endParaRPr lang="en-US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204049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05"/>
            <a:ext cx="12192000" cy="8384454"/>
          </a:xfrm>
        </p:spPr>
      </p:pic>
      <p:sp>
        <p:nvSpPr>
          <p:cNvPr id="5" name="TextBox 4"/>
          <p:cNvSpPr txBox="1"/>
          <p:nvPr/>
        </p:nvSpPr>
        <p:spPr>
          <a:xfrm>
            <a:off x="2699657" y="3062514"/>
            <a:ext cx="650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odoni MT Black" panose="02070A03080606020203" pitchFamily="18" charset="0"/>
              </a:rPr>
              <a:t>SEKIAN</a:t>
            </a:r>
          </a:p>
          <a:p>
            <a:pPr algn="ctr"/>
            <a:r>
              <a:rPr lang="en-US" sz="4400" dirty="0" smtClean="0">
                <a:latin typeface="Bodoni MT Black" panose="02070A03080606020203" pitchFamily="18" charset="0"/>
              </a:rPr>
              <a:t>TERIMA KASIH</a:t>
            </a:r>
            <a:endParaRPr lang="en-US" sz="4400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0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Box 6"/>
          <p:cNvSpPr txBox="1">
            <a:spLocks noChangeArrowheads="1"/>
          </p:cNvSpPr>
          <p:nvPr/>
        </p:nvSpPr>
        <p:spPr bwMode="auto">
          <a:xfrm>
            <a:off x="296884" y="403288"/>
            <a:ext cx="11657582" cy="80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9" rIns="68573" bIns="34289">
            <a:spAutoFit/>
          </a:bodyPr>
          <a:lstStyle>
            <a:lvl1pPr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d-ID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KELENGKAPAN DOKUMEN </a:t>
            </a:r>
            <a:r>
              <a:rPr lang="id-ID" altLang="id-ID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PENDUKUNG EVALUASI </a:t>
            </a:r>
            <a:r>
              <a:rPr lang="en-US" altLang="id-ID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SAKIP</a:t>
            </a:r>
            <a:endParaRPr lang="id-ID" altLang="id-ID" sz="2400" b="1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d-ID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20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DINAS</a:t>
            </a:r>
            <a:r>
              <a:rPr lang="id-ID" altLang="id-ID" sz="20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20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PEMBERDAYAAN MASYARAKAT DAN DESA</a:t>
            </a:r>
            <a:endParaRPr lang="en-US" altLang="id-ID" sz="2400" b="1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69" name="Table 1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71114"/>
              </p:ext>
            </p:extLst>
          </p:nvPr>
        </p:nvGraphicFramePr>
        <p:xfrm>
          <a:off x="376074" y="1600200"/>
          <a:ext cx="11451749" cy="4267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77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439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300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PEMERINTAH</a:t>
                      </a:r>
                      <a:r>
                        <a:rPr lang="en-US" sz="2100" baseline="0" dirty="0"/>
                        <a:t> DAERAH</a:t>
                      </a:r>
                      <a:endParaRPr lang="en-US" sz="2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rgbClr val="FF0000"/>
                          </a:solidFill>
                        </a:rPr>
                        <a:t>PERANGKAT</a:t>
                      </a:r>
                      <a:r>
                        <a:rPr lang="en-US" sz="21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100" dirty="0" smtClean="0">
                          <a:solidFill>
                            <a:srgbClr val="FF0000"/>
                          </a:solidFill>
                        </a:rPr>
                        <a:t>DAERAH</a:t>
                      </a:r>
                      <a:endParaRPr lang="en-US" sz="21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3070">
                <a:tc>
                  <a:txBody>
                    <a:bodyPr/>
                    <a:lstStyle/>
                    <a:p>
                      <a:pPr marL="174625" indent="-174625">
                        <a:buFont typeface="Wingdings" pitchFamily="2" charset="2"/>
                        <a:buChar char="§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RPJMD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1775" indent="-231775">
                        <a:buFont typeface="Wingdings" pitchFamily="2" charset="2"/>
                        <a:buChar char="§"/>
                      </a:pPr>
                      <a:r>
                        <a:rPr lang="en-US" sz="1800" dirty="0" smtClean="0"/>
                        <a:t>RENSTRA</a:t>
                      </a:r>
                      <a:r>
                        <a:rPr lang="id-ID" sz="1800" dirty="0" smtClean="0"/>
                        <a:t> 2018-2023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3070">
                <a:tc>
                  <a:txBody>
                    <a:bodyPr/>
                    <a:lstStyle/>
                    <a:p>
                      <a:pPr marL="174625" indent="-174625">
                        <a:buFont typeface="Wingdings" pitchFamily="2" charset="2"/>
                        <a:buChar char="§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RKPD (2018, 2019, 2020)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1775" indent="-231775">
                        <a:buFont typeface="Wingdings" pitchFamily="2" charset="2"/>
                        <a:buChar char="§"/>
                      </a:pPr>
                      <a:r>
                        <a:rPr lang="en-US" sz="1800" dirty="0"/>
                        <a:t>RENJA </a:t>
                      </a:r>
                      <a:r>
                        <a:rPr lang="en-US" sz="1800" dirty="0" smtClean="0"/>
                        <a:t>( 2018        , 2019</a:t>
                      </a:r>
                      <a:r>
                        <a:rPr lang="en-US" sz="1800" baseline="0" dirty="0" smtClean="0"/>
                        <a:t>      , </a:t>
                      </a:r>
                      <a:r>
                        <a:rPr lang="en-US" sz="1800" dirty="0" smtClean="0"/>
                        <a:t>2020      )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3070">
                <a:tc>
                  <a:txBody>
                    <a:bodyPr/>
                    <a:lstStyle/>
                    <a:p>
                      <a:pPr marL="174625" indent="-174625">
                        <a:buFont typeface="Wingdings" pitchFamily="2" charset="2"/>
                        <a:buChar char="§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PERJANJIAN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KINERJA (2018, 2019)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1775" indent="-231775">
                        <a:buFont typeface="Wingdings" pitchFamily="2" charset="2"/>
                        <a:buChar char="§"/>
                      </a:pPr>
                      <a:r>
                        <a:rPr lang="en-US" sz="1800" dirty="0" smtClean="0"/>
                        <a:t>PERJANJ</a:t>
                      </a:r>
                      <a:r>
                        <a:rPr lang="id-ID" sz="1800" dirty="0" smtClean="0"/>
                        <a:t>I</a:t>
                      </a:r>
                      <a:r>
                        <a:rPr lang="en-US" sz="1800" dirty="0" smtClean="0"/>
                        <a:t>AN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/>
                        <a:t>KINERJA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(</a:t>
                      </a:r>
                      <a:r>
                        <a:rPr lang="en-US" sz="1800" dirty="0" smtClean="0"/>
                        <a:t>2018      , 2019      )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3070">
                <a:tc>
                  <a:txBody>
                    <a:bodyPr/>
                    <a:lstStyle/>
                    <a:p>
                      <a:pPr marL="174625" indent="-174625">
                        <a:buFont typeface="Wingdings" pitchFamily="2" charset="2"/>
                        <a:buChar char="§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IKU (2018, 2019)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1775" indent="-231775">
                        <a:buFont typeface="Wingdings" pitchFamily="2" charset="2"/>
                        <a:buChar char="§"/>
                      </a:pPr>
                      <a:r>
                        <a:rPr lang="en-US" sz="1800" dirty="0" smtClean="0"/>
                        <a:t>IKU-PD </a:t>
                      </a:r>
                      <a:r>
                        <a:rPr lang="en-US" sz="1800" dirty="0"/>
                        <a:t>(</a:t>
                      </a:r>
                      <a:r>
                        <a:rPr lang="en-US" sz="1800" dirty="0" smtClean="0"/>
                        <a:t>2018      , 2019       )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3070">
                <a:tc>
                  <a:txBody>
                    <a:bodyPr/>
                    <a:lstStyle/>
                    <a:p>
                      <a:pPr marL="174625" indent="-174625">
                        <a:buFont typeface="Wingdings" pitchFamily="2" charset="2"/>
                        <a:buChar char="§"/>
                      </a:pPr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LKj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IP (2018)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1775" indent="-231775">
                        <a:buFont typeface="Wingdings" pitchFamily="2" charset="2"/>
                        <a:buChar char="§"/>
                      </a:pPr>
                      <a:r>
                        <a:rPr lang="en-US" sz="1800" dirty="0" err="1"/>
                        <a:t>LKj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smtClean="0"/>
                        <a:t>PD </a:t>
                      </a:r>
                      <a:r>
                        <a:rPr lang="en-US" sz="1800" dirty="0"/>
                        <a:t>(</a:t>
                      </a:r>
                      <a:r>
                        <a:rPr lang="en-US" sz="1800" dirty="0" smtClean="0"/>
                        <a:t>2018      )</a:t>
                      </a:r>
                      <a:r>
                        <a:rPr lang="id-ID" sz="1800" dirty="0" smtClean="0"/>
                        <a:t> +</a:t>
                      </a:r>
                      <a:r>
                        <a:rPr lang="id-ID" sz="1800" baseline="0" dirty="0" smtClean="0"/>
                        <a:t> LKj PD </a:t>
                      </a:r>
                      <a:r>
                        <a:rPr lang="en-US" sz="1800" baseline="0" dirty="0" smtClean="0"/>
                        <a:t>2019</a:t>
                      </a:r>
                      <a:r>
                        <a:rPr lang="id-ID" sz="1800" baseline="0" dirty="0" smtClean="0"/>
                        <a:t> </a:t>
                      </a:r>
                      <a:r>
                        <a:rPr lang="en-US" sz="1800" baseline="0" dirty="0" smtClean="0"/>
                        <a:t>(</a:t>
                      </a:r>
                      <a:r>
                        <a:rPr lang="id-ID" sz="1800" baseline="0" dirty="0" smtClean="0"/>
                        <a:t>Tw1</a:t>
                      </a:r>
                      <a:r>
                        <a:rPr lang="en-US" sz="1800" baseline="0" dirty="0" smtClean="0"/>
                        <a:t>      </a:t>
                      </a:r>
                      <a:r>
                        <a:rPr lang="id-ID" sz="1800" baseline="0" dirty="0" smtClean="0"/>
                        <a:t>,Tw2</a:t>
                      </a:r>
                      <a:r>
                        <a:rPr lang="en-US" sz="1800" baseline="0" dirty="0" smtClean="0"/>
                        <a:t>     </a:t>
                      </a:r>
                      <a:r>
                        <a:rPr lang="id-ID" sz="1800" baseline="0" dirty="0" smtClean="0"/>
                        <a:t> </a:t>
                      </a:r>
                      <a:r>
                        <a:rPr lang="en-US" sz="1800" baseline="0" dirty="0" smtClean="0"/>
                        <a:t>)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2450">
                <a:tc>
                  <a:txBody>
                    <a:bodyPr/>
                    <a:lstStyle/>
                    <a:p>
                      <a:pPr marL="174625" indent="-174625">
                        <a:buFont typeface="Wingdings" pitchFamily="2" charset="2"/>
                        <a:buChar char="§"/>
                      </a:pP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RENCANA AKSI (2018, 2019)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id-ID" sz="1800" baseline="0" dirty="0" smtClean="0"/>
                        <a:t>RENCANA AKSI </a:t>
                      </a:r>
                      <a:r>
                        <a:rPr lang="en-US" sz="1800" baseline="0" dirty="0" smtClean="0"/>
                        <a:t>2019 (</a:t>
                      </a:r>
                      <a:r>
                        <a:rPr lang="id-ID" sz="1800" baseline="0" dirty="0" smtClean="0"/>
                        <a:t>Tw1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dan</a:t>
                      </a:r>
                      <a:r>
                        <a:rPr lang="en-US" sz="1800" baseline="0" dirty="0" smtClean="0"/>
                        <a:t> Trw.2 )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3137151165"/>
                  </a:ext>
                </a:extLst>
              </a:tr>
              <a:tr h="312450">
                <a:tc>
                  <a:txBody>
                    <a:bodyPr/>
                    <a:lstStyle/>
                    <a:p>
                      <a:pPr marL="174625" indent="-174625">
                        <a:buFont typeface="Wingdings" pitchFamily="2" charset="2"/>
                        <a:buChar char="§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IKHTISAR HASIL EVALUASI AKIP-SKPD (2018, 2019)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indent="-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800" baseline="0" dirty="0">
                          <a:sym typeface="Wingdings" pitchFamily="2" charset="2"/>
                        </a:rPr>
                        <a:t>FORM </a:t>
                      </a:r>
                      <a:r>
                        <a:rPr lang="en-US" sz="1800" baseline="0" dirty="0" err="1"/>
                        <a:t>Keselarasan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 smtClean="0"/>
                        <a:t>Kinerja</a:t>
                      </a:r>
                      <a:r>
                        <a:rPr lang="en-US" sz="1800" baseline="0" dirty="0" smtClean="0"/>
                        <a:t>-output-</a:t>
                      </a:r>
                      <a:r>
                        <a:rPr lang="en-US" sz="1800" baseline="0" dirty="0" err="1" smtClean="0"/>
                        <a:t>penganggaran</a:t>
                      </a:r>
                      <a:r>
                        <a:rPr lang="en-US" sz="1800" baseline="0" dirty="0" smtClean="0"/>
                        <a:t> 2019 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6524">
                <a:tc>
                  <a:txBody>
                    <a:bodyPr/>
                    <a:lstStyle/>
                    <a:p>
                      <a:pPr marL="174625" indent="-174625">
                        <a:buFont typeface="Wingdings" pitchFamily="2" charset="2"/>
                        <a:buChar char="§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CASCADING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 KINERJA PEMDA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indent="-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800" dirty="0"/>
                        <a:t>CASCADING</a:t>
                      </a:r>
                      <a:r>
                        <a:rPr lang="en-US" sz="1800" baseline="0" dirty="0"/>
                        <a:t> KINERJA </a:t>
                      </a:r>
                      <a:r>
                        <a:rPr lang="en-US" sz="1800" baseline="0" dirty="0" smtClean="0"/>
                        <a:t>PD (2018        ,2019      )</a:t>
                      </a:r>
                      <a:endParaRPr lang="en-US" sz="1800" baseline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6798">
                <a:tc>
                  <a:txBody>
                    <a:bodyPr/>
                    <a:lstStyle/>
                    <a:p>
                      <a:pPr marL="174625" indent="-174625">
                        <a:buFont typeface="Wingdings" pitchFamily="2" charset="2"/>
                        <a:buChar char="§"/>
                      </a:pP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LAPORAN HASIL EVALUASI THN LALU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ym typeface="Wingdings" pitchFamily="2" charset="2"/>
                        </a:rPr>
                        <a:t>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ym typeface="Wingdings" pitchFamily="2" charset="2"/>
                        </a:rPr>
                        <a:t>         </a:t>
                      </a:r>
                      <a:r>
                        <a:rPr lang="en-US" sz="1800" baseline="0" dirty="0" err="1" smtClean="0">
                          <a:sym typeface="Wingdings" pitchFamily="2" charset="2"/>
                        </a:rPr>
                        <a:t>Ket</a:t>
                      </a:r>
                      <a:r>
                        <a:rPr lang="en-US" sz="1800" baseline="0" dirty="0" smtClean="0">
                          <a:sym typeface="Wingdings" pitchFamily="2" charset="2"/>
                        </a:rPr>
                        <a:t> :       </a:t>
                      </a:r>
                      <a:r>
                        <a:rPr lang="en-US" sz="1000" baseline="0" dirty="0" smtClean="0">
                          <a:sym typeface="Wingdings" pitchFamily="2" charset="2"/>
                        </a:rPr>
                        <a:t>Link </a:t>
                      </a:r>
                      <a:r>
                        <a:rPr lang="en-US" sz="1000" baseline="0" dirty="0" err="1" smtClean="0">
                          <a:sym typeface="Wingdings" pitchFamily="2" charset="2"/>
                        </a:rPr>
                        <a:t>dokumen</a:t>
                      </a:r>
                      <a:endParaRPr lang="en-US" sz="1000" baseline="0" dirty="0">
                        <a:sym typeface="Wingdings" pitchFamily="2" charset="2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3195149539"/>
                  </a:ext>
                </a:extLst>
              </a:tr>
              <a:tr h="126504">
                <a:tc>
                  <a:txBody>
                    <a:bodyPr/>
                    <a:lstStyle/>
                    <a:p>
                      <a:pPr marL="174625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PRESTASI/PENGHARGAAN NASIONAL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761378219"/>
                  </a:ext>
                </a:extLst>
              </a:tr>
            </a:tbl>
          </a:graphicData>
        </a:graphic>
      </p:graphicFrame>
      <p:sp>
        <p:nvSpPr>
          <p:cNvPr id="7" name="Explosion 1 6">
            <a:hlinkClick r:id="rId3" action="ppaction://hlinkfile"/>
          </p:cNvPr>
          <p:cNvSpPr/>
          <p:nvPr/>
        </p:nvSpPr>
        <p:spPr>
          <a:xfrm>
            <a:off x="8628845" y="2871989"/>
            <a:ext cx="257578" cy="23182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xplosion 1 12">
            <a:hlinkClick r:id="rId4" action="ppaction://hlinkfile"/>
          </p:cNvPr>
          <p:cNvSpPr/>
          <p:nvPr/>
        </p:nvSpPr>
        <p:spPr>
          <a:xfrm>
            <a:off x="9618372" y="2910626"/>
            <a:ext cx="257578" cy="23182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xplosion 1 13">
            <a:hlinkClick r:id="rId5" action="ppaction://hlinkfile"/>
          </p:cNvPr>
          <p:cNvSpPr/>
          <p:nvPr/>
        </p:nvSpPr>
        <p:spPr>
          <a:xfrm>
            <a:off x="7006108" y="3269088"/>
            <a:ext cx="257578" cy="23182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xplosion 1 14">
            <a:hlinkClick r:id="rId6" action="ppaction://hlinkfile"/>
          </p:cNvPr>
          <p:cNvSpPr/>
          <p:nvPr/>
        </p:nvSpPr>
        <p:spPr>
          <a:xfrm>
            <a:off x="7997780" y="3232012"/>
            <a:ext cx="257578" cy="23182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xplosion 1 15">
            <a:hlinkClick r:id="rId7" action="ppaction://hlinkfile"/>
          </p:cNvPr>
          <p:cNvSpPr/>
          <p:nvPr/>
        </p:nvSpPr>
        <p:spPr>
          <a:xfrm>
            <a:off x="6883759" y="3601792"/>
            <a:ext cx="257578" cy="23182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xplosion 1 16">
            <a:hlinkClick r:id="rId8" action="ppaction://hlinkfile"/>
          </p:cNvPr>
          <p:cNvSpPr/>
          <p:nvPr/>
        </p:nvSpPr>
        <p:spPr>
          <a:xfrm>
            <a:off x="9489583" y="3601792"/>
            <a:ext cx="257578" cy="23182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xplosion 1 17">
            <a:hlinkClick r:id="rId9" action="ppaction://hlinkfile"/>
          </p:cNvPr>
          <p:cNvSpPr/>
          <p:nvPr/>
        </p:nvSpPr>
        <p:spPr>
          <a:xfrm>
            <a:off x="10365348" y="3586768"/>
            <a:ext cx="257578" cy="23182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xplosion 1 18">
            <a:hlinkClick r:id="rId10" action="ppaction://hlinkfile"/>
          </p:cNvPr>
          <p:cNvSpPr/>
          <p:nvPr/>
        </p:nvSpPr>
        <p:spPr>
          <a:xfrm>
            <a:off x="9618372" y="3962401"/>
            <a:ext cx="257578" cy="23182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xplosion 1 20">
            <a:hlinkClick r:id="rId11" action="ppaction://hlinkfile"/>
          </p:cNvPr>
          <p:cNvSpPr/>
          <p:nvPr/>
        </p:nvSpPr>
        <p:spPr>
          <a:xfrm>
            <a:off x="11189596" y="4297252"/>
            <a:ext cx="257578" cy="23182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xplosion 1 21">
            <a:hlinkClick r:id="rId12" action="ppaction://hlinkfile"/>
          </p:cNvPr>
          <p:cNvSpPr/>
          <p:nvPr/>
        </p:nvSpPr>
        <p:spPr>
          <a:xfrm>
            <a:off x="9028089" y="4657860"/>
            <a:ext cx="257578" cy="23182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xplosion 1 22">
            <a:hlinkClick r:id="rId13" action="ppaction://hlinkfile"/>
          </p:cNvPr>
          <p:cNvSpPr/>
          <p:nvPr/>
        </p:nvSpPr>
        <p:spPr>
          <a:xfrm>
            <a:off x="9991860" y="4657860"/>
            <a:ext cx="257578" cy="23182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xplosion 1 23">
            <a:hlinkClick r:id="rId14" action="ppaction://hlinkfile"/>
          </p:cNvPr>
          <p:cNvSpPr/>
          <p:nvPr/>
        </p:nvSpPr>
        <p:spPr>
          <a:xfrm>
            <a:off x="7051185" y="2535284"/>
            <a:ext cx="257578" cy="23182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xplosion 1 24">
            <a:hlinkClick r:id="rId15" action="ppaction://hlinkfile"/>
          </p:cNvPr>
          <p:cNvSpPr/>
          <p:nvPr/>
        </p:nvSpPr>
        <p:spPr>
          <a:xfrm>
            <a:off x="8163059" y="2504063"/>
            <a:ext cx="257578" cy="23182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xplosion 1 25">
            <a:hlinkClick r:id="rId16" action="ppaction://hlinkfile"/>
          </p:cNvPr>
          <p:cNvSpPr/>
          <p:nvPr/>
        </p:nvSpPr>
        <p:spPr>
          <a:xfrm>
            <a:off x="9167612" y="2535284"/>
            <a:ext cx="257578" cy="23182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xplosion 1 26">
            <a:hlinkClick r:id="rId17" action="ppaction://hlinkfile"/>
          </p:cNvPr>
          <p:cNvSpPr/>
          <p:nvPr/>
        </p:nvSpPr>
        <p:spPr>
          <a:xfrm>
            <a:off x="7890456" y="2198580"/>
            <a:ext cx="257578" cy="23182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xplosion 1 27">
            <a:hlinkClick r:id="rId18" action="ppaction://hlinkfile"/>
          </p:cNvPr>
          <p:cNvSpPr/>
          <p:nvPr/>
        </p:nvSpPr>
        <p:spPr>
          <a:xfrm>
            <a:off x="6370373" y="5261021"/>
            <a:ext cx="257578" cy="23182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Up Arrow 107"/>
          <p:cNvSpPr/>
          <p:nvPr/>
        </p:nvSpPr>
        <p:spPr>
          <a:xfrm>
            <a:off x="3019003" y="5182748"/>
            <a:ext cx="1199707" cy="381172"/>
          </a:xfrm>
          <a:prstGeom prst="upArrow">
            <a:avLst>
              <a:gd name="adj1" fmla="val 50000"/>
              <a:gd name="adj2" fmla="val 4086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500" dirty="0">
              <a:solidFill>
                <a:schemeClr val="bg1"/>
              </a:solidFill>
            </a:endParaRPr>
          </a:p>
        </p:txBody>
      </p:sp>
      <p:sp>
        <p:nvSpPr>
          <p:cNvPr id="110" name="Up Arrow 109"/>
          <p:cNvSpPr/>
          <p:nvPr/>
        </p:nvSpPr>
        <p:spPr>
          <a:xfrm>
            <a:off x="6077375" y="5259157"/>
            <a:ext cx="1191998" cy="38117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500" dirty="0">
              <a:solidFill>
                <a:schemeClr val="bg1"/>
              </a:solidFill>
            </a:endParaRPr>
          </a:p>
        </p:txBody>
      </p:sp>
      <p:sp>
        <p:nvSpPr>
          <p:cNvPr id="112" name="Up Arrow 111"/>
          <p:cNvSpPr/>
          <p:nvPr/>
        </p:nvSpPr>
        <p:spPr>
          <a:xfrm>
            <a:off x="10012889" y="5224814"/>
            <a:ext cx="1198993" cy="38117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500" dirty="0">
              <a:solidFill>
                <a:schemeClr val="bg1"/>
              </a:solidFill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3440341" y="1809828"/>
            <a:ext cx="175847" cy="1758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39"/>
          </a:p>
        </p:txBody>
      </p:sp>
      <p:sp>
        <p:nvSpPr>
          <p:cNvPr id="117" name="Rounded Rectangle 116"/>
          <p:cNvSpPr/>
          <p:nvPr/>
        </p:nvSpPr>
        <p:spPr>
          <a:xfrm>
            <a:off x="8890782" y="2418452"/>
            <a:ext cx="2764188" cy="547143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Meningkatnya</a:t>
            </a:r>
            <a:r>
              <a:rPr lang="en-US" sz="11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kapasitas</a:t>
            </a:r>
            <a:r>
              <a:rPr lang="en-US" sz="11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pemberdayaan</a:t>
            </a:r>
            <a:r>
              <a:rPr lang="en-US" sz="11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kelompok</a:t>
            </a:r>
            <a:r>
              <a:rPr lang="en-US" sz="11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masyarakat</a:t>
            </a:r>
            <a:endParaRPr lang="en-AU" sz="1100" b="1" dirty="0">
              <a:solidFill>
                <a:schemeClr val="tx1"/>
              </a:solidFill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5495839" y="2400521"/>
            <a:ext cx="2461394" cy="57195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noProof="1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Meningkatnya pemberdayaan responsif gender dan perlindungan terhadap anak</a:t>
            </a:r>
            <a:endParaRPr lang="en-AU" sz="1100" b="1" dirty="0">
              <a:solidFill>
                <a:schemeClr val="tx1"/>
              </a:solidFill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2826153" y="2358981"/>
            <a:ext cx="1580069" cy="624658"/>
          </a:xfrm>
          <a:prstGeom prst="round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Meningkatnya</a:t>
            </a:r>
            <a:r>
              <a:rPr lang="en-US" sz="11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kualitas</a:t>
            </a:r>
            <a:r>
              <a:rPr lang="en-US" sz="11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lingkungan</a:t>
            </a:r>
            <a:r>
              <a:rPr lang="en-US" sz="11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hidup</a:t>
            </a:r>
            <a:endParaRPr lang="en-US" sz="11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cxnSp>
        <p:nvCxnSpPr>
          <p:cNvPr id="121" name="Straight Arrow Connector 120"/>
          <p:cNvCxnSpPr>
            <a:stCxn id="45" idx="2"/>
            <a:endCxn id="118" idx="0"/>
          </p:cNvCxnSpPr>
          <p:nvPr/>
        </p:nvCxnSpPr>
        <p:spPr>
          <a:xfrm flipH="1">
            <a:off x="6726536" y="1758724"/>
            <a:ext cx="1393578" cy="64179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45" idx="2"/>
          </p:cNvCxnSpPr>
          <p:nvPr/>
        </p:nvCxnSpPr>
        <p:spPr>
          <a:xfrm>
            <a:off x="8120114" y="1758724"/>
            <a:ext cx="2228707" cy="54507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ounded Rectangle 122"/>
          <p:cNvSpPr/>
          <p:nvPr/>
        </p:nvSpPr>
        <p:spPr>
          <a:xfrm>
            <a:off x="2848945" y="3133721"/>
            <a:ext cx="1580068" cy="744104"/>
          </a:xfrm>
          <a:prstGeom prst="round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Pengendalian</a:t>
            </a:r>
            <a:r>
              <a:rPr lang="en-US" sz="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Pencemaran</a:t>
            </a:r>
            <a:r>
              <a:rPr lang="en-US" sz="8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dan</a:t>
            </a:r>
            <a:r>
              <a:rPr lang="en-US" sz="8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Perusakan</a:t>
            </a:r>
            <a:r>
              <a:rPr lang="en-US" sz="8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Lingkungan</a:t>
            </a:r>
            <a:r>
              <a:rPr lang="en-US" sz="8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Hidup</a:t>
            </a:r>
            <a:endParaRPr lang="en-US" sz="7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5495838" y="3133721"/>
            <a:ext cx="2461395" cy="4779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id-ID" sz="800" noProof="1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Peningkatan Peran Serta dan Kesetaraan Gender dalam Pembangunan 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5495838" y="3726982"/>
            <a:ext cx="2443243" cy="39413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id-ID" sz="800" noProof="1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Peningkatan Perlindungan hak Perempuan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8890782" y="3253259"/>
            <a:ext cx="2764189" cy="435783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1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Peningkatan Pemberdayaan Masyarakat</a:t>
            </a:r>
            <a:endParaRPr lang="nn-NO" sz="10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8890782" y="3877825"/>
            <a:ext cx="2764189" cy="459929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9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Pengembangan Lembaga Ekonomi Perdesaan</a:t>
            </a:r>
            <a:endParaRPr lang="nn-NO" sz="9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lvl="0" algn="ctr"/>
            <a:endParaRPr lang="en-AU" sz="800" dirty="0">
              <a:solidFill>
                <a:schemeClr val="tx1"/>
              </a:solidFill>
            </a:endParaRPr>
          </a:p>
        </p:txBody>
      </p:sp>
      <p:cxnSp>
        <p:nvCxnSpPr>
          <p:cNvPr id="133" name="Straight Arrow Connector 132"/>
          <p:cNvCxnSpPr>
            <a:stCxn id="45" idx="2"/>
          </p:cNvCxnSpPr>
          <p:nvPr/>
        </p:nvCxnSpPr>
        <p:spPr>
          <a:xfrm flipH="1">
            <a:off x="3709433" y="1758724"/>
            <a:ext cx="4410681" cy="53392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135"/>
          <p:cNvSpPr/>
          <p:nvPr/>
        </p:nvSpPr>
        <p:spPr>
          <a:xfrm>
            <a:off x="3038680" y="5498452"/>
            <a:ext cx="1200598" cy="3811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b="1" dirty="0" err="1">
                <a:solidFill>
                  <a:schemeClr val="bg1"/>
                </a:solidFill>
              </a:rPr>
              <a:t>Sumber</a:t>
            </a:r>
            <a:r>
              <a:rPr lang="en-AU" sz="825" b="1" dirty="0">
                <a:solidFill>
                  <a:schemeClr val="bg1"/>
                </a:solidFill>
              </a:rPr>
              <a:t> </a:t>
            </a:r>
            <a:r>
              <a:rPr lang="en-AU" sz="825" b="1" dirty="0" err="1">
                <a:solidFill>
                  <a:schemeClr val="bg1"/>
                </a:solidFill>
              </a:rPr>
              <a:t>Daya</a:t>
            </a:r>
            <a:r>
              <a:rPr lang="en-AU" sz="825" b="1" dirty="0">
                <a:solidFill>
                  <a:schemeClr val="bg1"/>
                </a:solidFill>
              </a:rPr>
              <a:t> yang </a:t>
            </a:r>
            <a:r>
              <a:rPr lang="en-AU" sz="825" b="1" dirty="0" err="1">
                <a:solidFill>
                  <a:schemeClr val="bg1"/>
                </a:solidFill>
              </a:rPr>
              <a:t>dibutuhkan</a:t>
            </a:r>
            <a:endParaRPr lang="en-AU" sz="825" b="1" dirty="0">
              <a:solidFill>
                <a:schemeClr val="bg1"/>
              </a:solidFill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3030055" y="5879625"/>
            <a:ext cx="1200597" cy="39280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1921" indent="-131921">
              <a:buAutoNum type="arabicPeriod"/>
            </a:pPr>
            <a:r>
              <a:rPr lang="en-AU" sz="825" b="1" dirty="0">
                <a:solidFill>
                  <a:schemeClr val="bg1"/>
                </a:solidFill>
              </a:rPr>
              <a:t>SDM</a:t>
            </a:r>
          </a:p>
          <a:p>
            <a:pPr marL="131921" indent="-131921">
              <a:buAutoNum type="arabicPeriod"/>
            </a:pPr>
            <a:r>
              <a:rPr lang="en-AU" sz="825" b="1" dirty="0" err="1">
                <a:solidFill>
                  <a:schemeClr val="bg1"/>
                </a:solidFill>
              </a:rPr>
              <a:t>Anggaran</a:t>
            </a:r>
            <a:endParaRPr lang="en-AU" sz="825" b="1" dirty="0">
              <a:solidFill>
                <a:schemeClr val="bg1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6089636" y="5515921"/>
            <a:ext cx="1205934" cy="3811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b="1" dirty="0" err="1">
                <a:solidFill>
                  <a:schemeClr val="bg1"/>
                </a:solidFill>
              </a:rPr>
              <a:t>Sumber</a:t>
            </a:r>
            <a:r>
              <a:rPr lang="en-AU" sz="825" b="1" dirty="0">
                <a:solidFill>
                  <a:schemeClr val="bg1"/>
                </a:solidFill>
              </a:rPr>
              <a:t> </a:t>
            </a:r>
            <a:r>
              <a:rPr lang="en-AU" sz="825" b="1" dirty="0" err="1">
                <a:solidFill>
                  <a:schemeClr val="bg1"/>
                </a:solidFill>
              </a:rPr>
              <a:t>Daya</a:t>
            </a:r>
            <a:r>
              <a:rPr lang="en-AU" sz="825" b="1" dirty="0">
                <a:solidFill>
                  <a:schemeClr val="bg1"/>
                </a:solidFill>
              </a:rPr>
              <a:t> yang </a:t>
            </a:r>
            <a:r>
              <a:rPr lang="en-AU" sz="825" b="1" dirty="0" err="1">
                <a:solidFill>
                  <a:schemeClr val="bg1"/>
                </a:solidFill>
              </a:rPr>
              <a:t>dibutuhkan</a:t>
            </a:r>
            <a:endParaRPr lang="en-AU" sz="825" b="1" dirty="0">
              <a:solidFill>
                <a:schemeClr val="bg1"/>
              </a:solidFill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6086166" y="5888794"/>
            <a:ext cx="1205934" cy="39280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1921" indent="-131921">
              <a:buAutoNum type="arabicPeriod"/>
            </a:pPr>
            <a:r>
              <a:rPr lang="en-AU" sz="825" b="1" dirty="0">
                <a:solidFill>
                  <a:schemeClr val="bg1"/>
                </a:solidFill>
              </a:rPr>
              <a:t>SDM</a:t>
            </a:r>
          </a:p>
          <a:p>
            <a:pPr marL="131921" indent="-131921">
              <a:buAutoNum type="arabicPeriod"/>
            </a:pPr>
            <a:r>
              <a:rPr lang="en-AU" sz="825" b="1" dirty="0" err="1">
                <a:solidFill>
                  <a:schemeClr val="bg1"/>
                </a:solidFill>
              </a:rPr>
              <a:t>Anggaran</a:t>
            </a:r>
            <a:endParaRPr lang="en-AU" sz="825" b="1" dirty="0">
              <a:solidFill>
                <a:schemeClr val="bg1"/>
              </a:solidFill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9962215" y="5512478"/>
            <a:ext cx="1221049" cy="3811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b="1" dirty="0" err="1">
                <a:solidFill>
                  <a:schemeClr val="bg1"/>
                </a:solidFill>
              </a:rPr>
              <a:t>Sumber</a:t>
            </a:r>
            <a:r>
              <a:rPr lang="en-AU" sz="825" b="1" dirty="0">
                <a:solidFill>
                  <a:schemeClr val="bg1"/>
                </a:solidFill>
              </a:rPr>
              <a:t> </a:t>
            </a:r>
            <a:r>
              <a:rPr lang="en-AU" sz="825" b="1" dirty="0" err="1">
                <a:solidFill>
                  <a:schemeClr val="bg1"/>
                </a:solidFill>
              </a:rPr>
              <a:t>Daya</a:t>
            </a:r>
            <a:r>
              <a:rPr lang="en-AU" sz="825" b="1" dirty="0">
                <a:solidFill>
                  <a:schemeClr val="bg1"/>
                </a:solidFill>
              </a:rPr>
              <a:t> yang </a:t>
            </a:r>
            <a:r>
              <a:rPr lang="en-AU" sz="825" b="1" dirty="0" err="1">
                <a:solidFill>
                  <a:schemeClr val="bg1"/>
                </a:solidFill>
              </a:rPr>
              <a:t>dibutuhkan</a:t>
            </a:r>
            <a:endParaRPr lang="en-AU" sz="825" b="1" dirty="0">
              <a:solidFill>
                <a:schemeClr val="bg1"/>
              </a:solidFill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9952689" y="5882760"/>
            <a:ext cx="1230575" cy="39280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1921" indent="-131921">
              <a:buAutoNum type="arabicPeriod"/>
            </a:pPr>
            <a:r>
              <a:rPr lang="en-AU" sz="825" b="1" dirty="0">
                <a:solidFill>
                  <a:schemeClr val="bg1"/>
                </a:solidFill>
              </a:rPr>
              <a:t>SDM</a:t>
            </a:r>
          </a:p>
          <a:p>
            <a:pPr marL="131921" indent="-131921">
              <a:buAutoNum type="arabicPeriod"/>
            </a:pPr>
            <a:r>
              <a:rPr lang="en-AU" sz="825" b="1" dirty="0" err="1">
                <a:solidFill>
                  <a:schemeClr val="bg1"/>
                </a:solidFill>
              </a:rPr>
              <a:t>Anggaran</a:t>
            </a:r>
            <a:endParaRPr lang="en-AU" sz="825" b="1" dirty="0">
              <a:solidFill>
                <a:schemeClr val="bg1"/>
              </a:solidFill>
            </a:endParaRPr>
          </a:p>
        </p:txBody>
      </p:sp>
      <p:sp>
        <p:nvSpPr>
          <p:cNvPr id="148" name="Up Arrow 147"/>
          <p:cNvSpPr/>
          <p:nvPr/>
        </p:nvSpPr>
        <p:spPr>
          <a:xfrm>
            <a:off x="2977114" y="4596991"/>
            <a:ext cx="1241991" cy="342800"/>
          </a:xfrm>
          <a:prstGeom prst="upArrow">
            <a:avLst>
              <a:gd name="adj1" fmla="val 50000"/>
              <a:gd name="adj2" fmla="val 4491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500" dirty="0">
              <a:solidFill>
                <a:srgbClr val="FF0000"/>
              </a:solidFill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2978019" y="4833870"/>
            <a:ext cx="1232065" cy="342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b="1" dirty="0" smtClean="0">
                <a:solidFill>
                  <a:schemeClr val="bg1"/>
                </a:solidFill>
              </a:rPr>
              <a:t>DPERKIMKPLH</a:t>
            </a:r>
            <a:endParaRPr lang="en-AU" sz="825" b="1" dirty="0">
              <a:solidFill>
                <a:schemeClr val="bg1"/>
              </a:solidFill>
            </a:endParaRPr>
          </a:p>
        </p:txBody>
      </p:sp>
      <p:sp>
        <p:nvSpPr>
          <p:cNvPr id="152" name="Up Arrow 151"/>
          <p:cNvSpPr/>
          <p:nvPr/>
        </p:nvSpPr>
        <p:spPr>
          <a:xfrm>
            <a:off x="6088635" y="4648302"/>
            <a:ext cx="1150875" cy="3428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500" dirty="0">
              <a:solidFill>
                <a:srgbClr val="FF0000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6074530" y="4909162"/>
            <a:ext cx="1217570" cy="342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b="1" dirty="0" smtClean="0">
                <a:solidFill>
                  <a:schemeClr val="bg1"/>
                </a:solidFill>
              </a:rPr>
              <a:t>DPPKBP3A</a:t>
            </a:r>
            <a:endParaRPr lang="en-AU" sz="825" b="1" dirty="0">
              <a:solidFill>
                <a:schemeClr val="bg1"/>
              </a:solidFill>
            </a:endParaRPr>
          </a:p>
        </p:txBody>
      </p:sp>
      <p:sp>
        <p:nvSpPr>
          <p:cNvPr id="156" name="Up Arrow 155"/>
          <p:cNvSpPr/>
          <p:nvPr/>
        </p:nvSpPr>
        <p:spPr>
          <a:xfrm>
            <a:off x="9919793" y="4636839"/>
            <a:ext cx="1263471" cy="342800"/>
          </a:xfrm>
          <a:prstGeom prst="upArrow">
            <a:avLst>
              <a:gd name="adj1" fmla="val 50000"/>
              <a:gd name="adj2" fmla="val 5254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500" dirty="0">
              <a:solidFill>
                <a:srgbClr val="FF0000"/>
              </a:solidFill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9935317" y="4870508"/>
            <a:ext cx="1247946" cy="342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b="1" dirty="0" err="1" smtClean="0">
                <a:solidFill>
                  <a:schemeClr val="bg1"/>
                </a:solidFill>
              </a:rPr>
              <a:t>Dinas</a:t>
            </a:r>
            <a:r>
              <a:rPr lang="en-AU" sz="825" b="1" dirty="0" smtClean="0">
                <a:solidFill>
                  <a:schemeClr val="bg1"/>
                </a:solidFill>
              </a:rPr>
              <a:t> PMD</a:t>
            </a:r>
            <a:endParaRPr lang="en-AU" sz="825" b="1" dirty="0">
              <a:solidFill>
                <a:schemeClr val="bg1"/>
              </a:solidFill>
            </a:endParaRPr>
          </a:p>
        </p:txBody>
      </p:sp>
      <p:sp>
        <p:nvSpPr>
          <p:cNvPr id="158" name="Hexagon 157"/>
          <p:cNvSpPr/>
          <p:nvPr/>
        </p:nvSpPr>
        <p:spPr>
          <a:xfrm>
            <a:off x="2235199" y="388063"/>
            <a:ext cx="4282449" cy="716828"/>
          </a:xfrm>
          <a:prstGeom prst="hexagon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" algn="just"/>
            <a:r>
              <a:rPr lang="en-US" sz="1200" dirty="0" err="1">
                <a:solidFill>
                  <a:schemeClr val="tx1"/>
                </a:solidFill>
              </a:rPr>
              <a:t>Mengoptimalkan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sumber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daya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daerah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berbasis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pemberdayaan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masyarakat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pembangunan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berkelanjutan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berwawasan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lingkungan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59" name="Hexagon 158"/>
          <p:cNvSpPr/>
          <p:nvPr/>
        </p:nvSpPr>
        <p:spPr>
          <a:xfrm>
            <a:off x="812031" y="440288"/>
            <a:ext cx="1171576" cy="636028"/>
          </a:xfrm>
          <a:prstGeom prst="hexagon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3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endParaRPr lang="fi-FI" sz="3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r>
              <a:rPr lang="fi-FI" sz="14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MISI IV</a:t>
            </a:r>
          </a:p>
        </p:txBody>
      </p:sp>
      <p:sp>
        <p:nvSpPr>
          <p:cNvPr id="162" name="Hexagon 161"/>
          <p:cNvSpPr/>
          <p:nvPr/>
        </p:nvSpPr>
        <p:spPr>
          <a:xfrm>
            <a:off x="812032" y="1224117"/>
            <a:ext cx="1171575" cy="542363"/>
          </a:xfrm>
          <a:prstGeom prst="hexagon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3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endParaRPr lang="fi-FI" sz="3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r>
              <a:rPr lang="id-ID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TUJUAN</a:t>
            </a:r>
            <a:endParaRPr lang="fi-FI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63" name="Hexagon 162"/>
          <p:cNvSpPr/>
          <p:nvPr/>
        </p:nvSpPr>
        <p:spPr>
          <a:xfrm>
            <a:off x="2122296" y="1162201"/>
            <a:ext cx="4395352" cy="604279"/>
          </a:xfrm>
          <a:prstGeom prst="hexagon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" algn="ctr"/>
            <a:r>
              <a:rPr lang="en-US" b="1" i="1" dirty="0" err="1" smtClean="0">
                <a:solidFill>
                  <a:schemeClr val="bg1"/>
                </a:solidFill>
              </a:rPr>
              <a:t>Meningkatkan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sumber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daya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daerah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dan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kualitas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lingkungan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hidup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dalam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menjamin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pembangunan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berkelanjutan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164" name="Hexagon 163"/>
          <p:cNvSpPr/>
          <p:nvPr/>
        </p:nvSpPr>
        <p:spPr>
          <a:xfrm>
            <a:off x="812032" y="2326281"/>
            <a:ext cx="1310264" cy="639314"/>
          </a:xfrm>
          <a:prstGeom prst="hexagon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3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r>
              <a:rPr lang="id-ID" sz="105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SASARAN</a:t>
            </a:r>
            <a:endParaRPr lang="fi-FI" sz="105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65" name="Hexagon 164"/>
          <p:cNvSpPr/>
          <p:nvPr/>
        </p:nvSpPr>
        <p:spPr>
          <a:xfrm>
            <a:off x="812030" y="3152128"/>
            <a:ext cx="1310265" cy="725697"/>
          </a:xfrm>
          <a:prstGeom prst="hexagon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3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r>
              <a:rPr lang="id-ID" sz="1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PROGRAM</a:t>
            </a:r>
            <a:endParaRPr lang="fi-FI" sz="10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66" name="Hexagon 165"/>
          <p:cNvSpPr/>
          <p:nvPr/>
        </p:nvSpPr>
        <p:spPr>
          <a:xfrm>
            <a:off x="870774" y="4596991"/>
            <a:ext cx="1364425" cy="662166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3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r>
              <a:rPr lang="id-ID" sz="105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SKPD</a:t>
            </a:r>
            <a:endParaRPr lang="fi-FI" sz="105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67" name="Hexagon 166"/>
          <p:cNvSpPr/>
          <p:nvPr/>
        </p:nvSpPr>
        <p:spPr>
          <a:xfrm>
            <a:off x="8283038" y="23275"/>
            <a:ext cx="3897354" cy="716828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" algn="ctr"/>
            <a:r>
              <a:rPr lang="id-ID" sz="1400" b="1" dirty="0" smtClean="0">
                <a:solidFill>
                  <a:prstClr val="black"/>
                </a:solidFill>
              </a:rPr>
              <a:t>LOGICAL FRAME WORK</a:t>
            </a:r>
          </a:p>
          <a:p>
            <a:pPr marL="53975" algn="ctr"/>
            <a:r>
              <a:rPr lang="id-ID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PENCAPAIAN MISI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4</a:t>
            </a:r>
            <a:r>
              <a:rPr lang="id-ID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RPJMD 2018-2023</a:t>
            </a:r>
            <a:endParaRPr lang="id-ID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53975" algn="ctr"/>
            <a:endParaRPr lang="id-ID" sz="800" b="1" dirty="0" smtClean="0">
              <a:solidFill>
                <a:prstClr val="black"/>
              </a:solidFill>
            </a:endParaRPr>
          </a:p>
          <a:p>
            <a:pPr marL="53975" algn="ctr"/>
            <a:endParaRPr lang="id-ID" sz="800" b="1" dirty="0">
              <a:solidFill>
                <a:prstClr val="black"/>
              </a:solidFill>
            </a:endParaRPr>
          </a:p>
          <a:p>
            <a:pPr marL="53975" algn="ctr"/>
            <a:endParaRPr lang="id-ID" sz="800" b="1" dirty="0" smtClean="0">
              <a:solidFill>
                <a:prstClr val="black"/>
              </a:solidFill>
            </a:endParaRPr>
          </a:p>
          <a:p>
            <a:pPr marL="53975" algn="ctr"/>
            <a:endParaRPr lang="id-ID" sz="800" b="1" dirty="0">
              <a:solidFill>
                <a:prstClr val="black"/>
              </a:solidFill>
            </a:endParaRPr>
          </a:p>
          <a:p>
            <a:pPr marL="53975" algn="ctr"/>
            <a:endParaRPr lang="id-ID" sz="800" b="1" dirty="0" smtClean="0">
              <a:solidFill>
                <a:prstClr val="black"/>
              </a:solidFill>
            </a:endParaRPr>
          </a:p>
          <a:p>
            <a:pPr marL="53975" algn="ctr"/>
            <a:endParaRPr lang="id-ID" sz="800" b="1" dirty="0">
              <a:solidFill>
                <a:prstClr val="black"/>
              </a:solidFill>
            </a:endParaRPr>
          </a:p>
          <a:p>
            <a:pPr marL="53975" algn="ctr"/>
            <a:endParaRPr lang="id-ID" sz="800" b="1" dirty="0" smtClean="0">
              <a:solidFill>
                <a:prstClr val="black"/>
              </a:solidFill>
            </a:endParaRPr>
          </a:p>
          <a:p>
            <a:pPr marL="53975" algn="ctr"/>
            <a:endParaRPr lang="id-ID" sz="800" b="1" dirty="0">
              <a:solidFill>
                <a:prstClr val="black"/>
              </a:solidFill>
            </a:endParaRPr>
          </a:p>
          <a:p>
            <a:pPr marL="53975" algn="ctr"/>
            <a:endParaRPr lang="id-ID" sz="800" b="1" dirty="0" smtClean="0">
              <a:solidFill>
                <a:prstClr val="black"/>
              </a:solidFill>
            </a:endParaRPr>
          </a:p>
          <a:p>
            <a:pPr marL="53975" algn="ctr"/>
            <a:endParaRPr lang="id-ID" sz="800" b="1" dirty="0">
              <a:solidFill>
                <a:prstClr val="black"/>
              </a:solidFill>
            </a:endParaRPr>
          </a:p>
          <a:p>
            <a:pPr marL="53975" algn="ctr"/>
            <a:endParaRPr lang="id-ID" sz="800" b="1" dirty="0" smtClean="0">
              <a:solidFill>
                <a:prstClr val="black"/>
              </a:solidFill>
            </a:endParaRPr>
          </a:p>
          <a:p>
            <a:pPr marL="53975" algn="ctr"/>
            <a:endParaRPr lang="id-ID" sz="800" b="1" dirty="0">
              <a:solidFill>
                <a:prstClr val="black"/>
              </a:solidFill>
            </a:endParaRPr>
          </a:p>
          <a:p>
            <a:pPr marL="53975" algn="ctr"/>
            <a:endParaRPr lang="id-ID" sz="800" b="1" dirty="0" smtClean="0">
              <a:solidFill>
                <a:prstClr val="black"/>
              </a:solidFill>
            </a:endParaRPr>
          </a:p>
          <a:p>
            <a:pPr marL="53975" algn="ctr"/>
            <a:endParaRPr lang="id-ID" sz="800" b="1" dirty="0">
              <a:solidFill>
                <a:prstClr val="black"/>
              </a:solidFill>
            </a:endParaRPr>
          </a:p>
          <a:p>
            <a:pPr marL="53975" algn="ctr"/>
            <a:endParaRPr lang="id-ID" sz="800" b="1" dirty="0" smtClean="0">
              <a:solidFill>
                <a:prstClr val="black"/>
              </a:solidFill>
            </a:endParaRPr>
          </a:p>
          <a:p>
            <a:pPr marL="53975" algn="ctr"/>
            <a:endParaRPr lang="id-ID" sz="800" b="1" dirty="0">
              <a:solidFill>
                <a:prstClr val="black"/>
              </a:solidFill>
            </a:endParaRPr>
          </a:p>
          <a:p>
            <a:pPr marL="53975" algn="ctr"/>
            <a:endParaRPr lang="id-ID" sz="800" b="1" dirty="0" smtClean="0">
              <a:solidFill>
                <a:prstClr val="black"/>
              </a:solidFill>
            </a:endParaRPr>
          </a:p>
          <a:p>
            <a:pPr marL="53975" algn="ctr"/>
            <a:endParaRPr lang="id-ID" sz="800" b="1" dirty="0">
              <a:solidFill>
                <a:prstClr val="black"/>
              </a:solidFill>
            </a:endParaRPr>
          </a:p>
          <a:p>
            <a:pPr marL="53975" algn="ctr"/>
            <a:endParaRPr lang="id-ID" sz="800" b="1" dirty="0" smtClean="0">
              <a:solidFill>
                <a:prstClr val="black"/>
              </a:solidFill>
            </a:endParaRPr>
          </a:p>
          <a:p>
            <a:pPr marL="53975" algn="ctr"/>
            <a:endParaRPr lang="en-US" sz="1050" b="1" dirty="0">
              <a:solidFill>
                <a:prstClr val="black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5495838" y="4233565"/>
            <a:ext cx="2443243" cy="39413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id-ID" sz="800" noProof="1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Peningkatan Pelindungan Anak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289607" y="1216360"/>
            <a:ext cx="1661014" cy="54236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PENGENTASAN KEMISKINAN</a:t>
            </a:r>
            <a:endParaRPr lang="en-A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629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763" y="609171"/>
            <a:ext cx="10440473" cy="1143000"/>
          </a:xfrm>
          <a:solidFill>
            <a:srgbClr val="92D050"/>
          </a:solidFill>
        </p:spPr>
        <p:txBody>
          <a:bodyPr/>
          <a:lstStyle/>
          <a:p>
            <a:r>
              <a:rPr lang="en-US" sz="2800" dirty="0" err="1" smtClean="0"/>
              <a:t>Perbandingan</a:t>
            </a:r>
            <a:r>
              <a:rPr lang="en-US" sz="2800" dirty="0" smtClean="0"/>
              <a:t> </a:t>
            </a:r>
            <a:r>
              <a:rPr lang="en-US" sz="2800" dirty="0" err="1" smtClean="0"/>
              <a:t>Desa</a:t>
            </a:r>
            <a:r>
              <a:rPr lang="en-US" sz="2800" dirty="0" smtClean="0"/>
              <a:t> </a:t>
            </a:r>
            <a:r>
              <a:rPr lang="en-US" sz="2800" dirty="0" err="1" smtClean="0"/>
              <a:t>Tertinggal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Sangat</a:t>
            </a:r>
            <a:r>
              <a:rPr lang="en-US" sz="2800" dirty="0" smtClean="0"/>
              <a:t> </a:t>
            </a:r>
            <a:r>
              <a:rPr lang="en-US" sz="2800" dirty="0" err="1" smtClean="0"/>
              <a:t>Tertinggal</a:t>
            </a:r>
            <a:r>
              <a:rPr lang="en-US" sz="2800" dirty="0" smtClean="0"/>
              <a:t> di </a:t>
            </a:r>
            <a:r>
              <a:rPr lang="en-US" sz="2800" dirty="0" err="1" smtClean="0"/>
              <a:t>Kab.HSS</a:t>
            </a:r>
            <a:r>
              <a:rPr lang="en-US" sz="2800" dirty="0" smtClean="0"/>
              <a:t>, </a:t>
            </a:r>
            <a:r>
              <a:rPr lang="en-US" sz="2800" dirty="0" err="1" smtClean="0"/>
              <a:t>Kalsel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Nasional</a:t>
            </a:r>
            <a:r>
              <a:rPr lang="en-US" sz="2800" dirty="0" smtClean="0"/>
              <a:t> </a:t>
            </a:r>
            <a:r>
              <a:rPr lang="en-US" sz="2800" dirty="0" err="1" smtClean="0"/>
              <a:t>Berdasarkan</a:t>
            </a:r>
            <a:r>
              <a:rPr lang="en-US" sz="2800" dirty="0" smtClean="0"/>
              <a:t> IDM </a:t>
            </a:r>
            <a:r>
              <a:rPr lang="en-US" sz="2800" dirty="0" err="1" smtClean="0"/>
              <a:t>Tahun</a:t>
            </a:r>
            <a:r>
              <a:rPr lang="en-US" sz="2800" dirty="0" smtClean="0"/>
              <a:t> 2015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738" y="3792829"/>
            <a:ext cx="5228822" cy="3013655"/>
          </a:xfrm>
          <a:prstGeom prst="rect">
            <a:avLst/>
          </a:prstGeom>
        </p:spPr>
      </p:pic>
      <p:sp>
        <p:nvSpPr>
          <p:cNvPr id="9" name="Curved Down Arrow 8"/>
          <p:cNvSpPr/>
          <p:nvPr/>
        </p:nvSpPr>
        <p:spPr>
          <a:xfrm>
            <a:off x="3309869" y="2137893"/>
            <a:ext cx="6349285" cy="193183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08440" y="4069724"/>
            <a:ext cx="2838095" cy="1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4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sz="4800" dirty="0" smtClean="0"/>
              <a:t>PERKEMBANGAN IDM DI KAB. HSS 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4761" y="1749234"/>
            <a:ext cx="5301803" cy="29808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2620" y="4278808"/>
            <a:ext cx="2866138" cy="150733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5911402" y="4730076"/>
            <a:ext cx="12879" cy="148107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924281" y="6211147"/>
            <a:ext cx="428866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10161430" y="5786144"/>
            <a:ext cx="25758" cy="42500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653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Arrow: Pentagon 16">
            <a:extLst>
              <a:ext uri="{FF2B5EF4-FFF2-40B4-BE49-F238E27FC236}">
                <a16:creationId xmlns="" xmlns:a16="http://schemas.microsoft.com/office/drawing/2014/main" id="{A3B9D79E-2514-4990-ADFB-82AD708C9C62}"/>
              </a:ext>
            </a:extLst>
          </p:cNvPr>
          <p:cNvSpPr/>
          <p:nvPr/>
        </p:nvSpPr>
        <p:spPr>
          <a:xfrm flipH="1">
            <a:off x="6083300" y="46893"/>
            <a:ext cx="6096000" cy="6864860"/>
          </a:xfrm>
          <a:prstGeom prst="homePlate">
            <a:avLst/>
          </a:prstGeom>
          <a:solidFill>
            <a:srgbClr val="FF856D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ID" sz="2400" dirty="0">
              <a:solidFill>
                <a:prstClr val="black"/>
              </a:solidFill>
            </a:endParaRPr>
          </a:p>
        </p:txBody>
      </p:sp>
      <p:graphicFrame>
        <p:nvGraphicFramePr>
          <p:cNvPr id="91" name="Diagram 90">
            <a:extLst>
              <a:ext uri="{FF2B5EF4-FFF2-40B4-BE49-F238E27FC236}">
                <a16:creationId xmlns="" xmlns:a16="http://schemas.microsoft.com/office/drawing/2014/main" id="{EFC99827-F386-4BB2-833C-F9866B774E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1092238"/>
              </p:ext>
            </p:extLst>
          </p:nvPr>
        </p:nvGraphicFramePr>
        <p:xfrm>
          <a:off x="4862403" y="1016000"/>
          <a:ext cx="7443339" cy="6154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9AEDBBC7-54AC-4BD8-9DE0-0B87958ECF82}"/>
              </a:ext>
            </a:extLst>
          </p:cNvPr>
          <p:cNvSpPr txBox="1"/>
          <p:nvPr/>
        </p:nvSpPr>
        <p:spPr>
          <a:xfrm>
            <a:off x="5831106" y="1906232"/>
            <a:ext cx="8001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5333" dirty="0">
                <a:solidFill>
                  <a:prstClr val="black"/>
                </a:solidFill>
                <a:latin typeface="Arial Black" panose="020B0A04020102020204" pitchFamily="34" charset="0"/>
              </a:rPr>
              <a:t>1</a:t>
            </a:r>
            <a:endParaRPr lang="en-ID" sz="5333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ADE3E20C-4BDC-4FF7-BCBC-947A91152C01}"/>
              </a:ext>
            </a:extLst>
          </p:cNvPr>
          <p:cNvSpPr txBox="1"/>
          <p:nvPr/>
        </p:nvSpPr>
        <p:spPr>
          <a:xfrm>
            <a:off x="6250207" y="3073250"/>
            <a:ext cx="8001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5333" dirty="0">
                <a:solidFill>
                  <a:prstClr val="black"/>
                </a:solidFill>
                <a:latin typeface="Arial Black" panose="020B0A04020102020204" pitchFamily="34" charset="0"/>
              </a:rPr>
              <a:t>2</a:t>
            </a:r>
            <a:endParaRPr lang="en-ID" sz="5333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798BC0B6-9FC2-4D56-B51D-59913B38FCED}"/>
              </a:ext>
            </a:extLst>
          </p:cNvPr>
          <p:cNvSpPr txBox="1"/>
          <p:nvPr/>
        </p:nvSpPr>
        <p:spPr>
          <a:xfrm>
            <a:off x="6231156" y="4285108"/>
            <a:ext cx="8001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5333" dirty="0">
                <a:solidFill>
                  <a:prstClr val="black"/>
                </a:solidFill>
                <a:latin typeface="Arial Black" panose="020B0A04020102020204" pitchFamily="34" charset="0"/>
              </a:rPr>
              <a:t>3</a:t>
            </a:r>
            <a:endParaRPr lang="en-ID" sz="5333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68947DC5-BC63-438B-966F-34553FE2DB28}"/>
              </a:ext>
            </a:extLst>
          </p:cNvPr>
          <p:cNvSpPr txBox="1"/>
          <p:nvPr/>
        </p:nvSpPr>
        <p:spPr>
          <a:xfrm>
            <a:off x="5850157" y="5496966"/>
            <a:ext cx="8001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5333" dirty="0">
                <a:solidFill>
                  <a:prstClr val="black"/>
                </a:solidFill>
                <a:latin typeface="Arial Black" panose="020B0A04020102020204" pitchFamily="34" charset="0"/>
              </a:rPr>
              <a:t>4</a:t>
            </a:r>
            <a:endParaRPr lang="en-ID" sz="5333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="" xmlns:a16="http://schemas.microsoft.com/office/drawing/2014/main" id="{CAD18792-FC21-4EF7-8EAD-2069FBE47BD7}"/>
              </a:ext>
            </a:extLst>
          </p:cNvPr>
          <p:cNvSpPr/>
          <p:nvPr/>
        </p:nvSpPr>
        <p:spPr>
          <a:xfrm>
            <a:off x="0" y="200359"/>
            <a:ext cx="12192000" cy="110799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="" xmlns:a16="http://schemas.microsoft.com/office/drawing/2014/main" id="{151E3ED0-0D5E-4947-8AD8-B76B8DB3EE3D}"/>
              </a:ext>
            </a:extLst>
          </p:cNvPr>
          <p:cNvSpPr/>
          <p:nvPr/>
        </p:nvSpPr>
        <p:spPr>
          <a:xfrm>
            <a:off x="92923" y="328783"/>
            <a:ext cx="101342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  <a:latin typeface="Impact" panose="020B0806030902050204" pitchFamily="34" charset="0"/>
              </a:rPr>
              <a:t>ISU-ISU STRATEGIS </a:t>
            </a:r>
            <a:r>
              <a:rPr lang="en-US" sz="4000" dirty="0" smtClean="0">
                <a:solidFill>
                  <a:prstClr val="white"/>
                </a:solidFill>
                <a:latin typeface="Impact" panose="020B0806030902050204" pitchFamily="34" charset="0"/>
              </a:rPr>
              <a:t>PEMBERDAYAAN MASYARAKAT DAN DESA </a:t>
            </a:r>
            <a:r>
              <a:rPr lang="en-US" sz="4000" dirty="0">
                <a:solidFill>
                  <a:prstClr val="white"/>
                </a:solidFill>
                <a:latin typeface="Impact" panose="020B0806030902050204" pitchFamily="34" charset="0"/>
              </a:rPr>
              <a:t>DI </a:t>
            </a:r>
            <a:r>
              <a:rPr lang="en-US" sz="4000" dirty="0" smtClean="0">
                <a:solidFill>
                  <a:prstClr val="white"/>
                </a:solidFill>
                <a:latin typeface="Impact" panose="020B0806030902050204" pitchFamily="34" charset="0"/>
              </a:rPr>
              <a:t>HULU SUNGAI SELATAN </a:t>
            </a:r>
            <a:endParaRPr lang="en-ID" sz="400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="" xmlns:a16="http://schemas.microsoft.com/office/drawing/2014/main" id="{D2181932-070B-451B-B712-1B129BBD3B30}"/>
              </a:ext>
            </a:extLst>
          </p:cNvPr>
          <p:cNvSpPr/>
          <p:nvPr/>
        </p:nvSpPr>
        <p:spPr>
          <a:xfrm>
            <a:off x="41424" y="4478746"/>
            <a:ext cx="4344576" cy="9828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D" sz="2400" dirty="0">
              <a:solidFill>
                <a:prstClr val="white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="" xmlns:a16="http://schemas.microsoft.com/office/drawing/2014/main" id="{8656C67E-D272-4B2D-8A00-69380A938AFD}"/>
              </a:ext>
            </a:extLst>
          </p:cNvPr>
          <p:cNvSpPr/>
          <p:nvPr/>
        </p:nvSpPr>
        <p:spPr>
          <a:xfrm>
            <a:off x="12701" y="5579462"/>
            <a:ext cx="4373299" cy="127853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D" sz="2400" dirty="0">
              <a:solidFill>
                <a:prstClr val="white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1BCC6100-BECD-4015-8B3D-403EE243FF6E}"/>
              </a:ext>
            </a:extLst>
          </p:cNvPr>
          <p:cNvSpPr txBox="1"/>
          <p:nvPr/>
        </p:nvSpPr>
        <p:spPr>
          <a:xfrm>
            <a:off x="92924" y="5868093"/>
            <a:ext cx="43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ID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MENJADI PELUANG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170FA56E-E66C-4077-961A-7E6B8D44E31B}"/>
              </a:ext>
            </a:extLst>
          </p:cNvPr>
          <p:cNvSpPr txBox="1"/>
          <p:nvPr/>
        </p:nvSpPr>
        <p:spPr>
          <a:xfrm>
            <a:off x="179774" y="4741537"/>
            <a:ext cx="4135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ID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MERUBAH TANTANGAN</a:t>
            </a:r>
          </a:p>
        </p:txBody>
      </p:sp>
      <p:sp>
        <p:nvSpPr>
          <p:cNvPr id="103" name="Down Arrow 102"/>
          <p:cNvSpPr/>
          <p:nvPr/>
        </p:nvSpPr>
        <p:spPr>
          <a:xfrm>
            <a:off x="11551239" y="1608908"/>
            <a:ext cx="373487" cy="435959"/>
          </a:xfrm>
          <a:prstGeom prst="down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Down Arrow 103"/>
          <p:cNvSpPr/>
          <p:nvPr/>
        </p:nvSpPr>
        <p:spPr>
          <a:xfrm>
            <a:off x="11578658" y="2731806"/>
            <a:ext cx="373487" cy="435959"/>
          </a:xfrm>
          <a:prstGeom prst="down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Down Arrow 104"/>
          <p:cNvSpPr/>
          <p:nvPr/>
        </p:nvSpPr>
        <p:spPr>
          <a:xfrm>
            <a:off x="11496769" y="3854704"/>
            <a:ext cx="373487" cy="435959"/>
          </a:xfrm>
          <a:prstGeom prst="down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Down Arrow 105"/>
          <p:cNvSpPr/>
          <p:nvPr/>
        </p:nvSpPr>
        <p:spPr>
          <a:xfrm>
            <a:off x="11450803" y="5391823"/>
            <a:ext cx="373487" cy="435959"/>
          </a:xfrm>
          <a:prstGeom prst="down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Down Arrow 106"/>
          <p:cNvSpPr/>
          <p:nvPr/>
        </p:nvSpPr>
        <p:spPr>
          <a:xfrm>
            <a:off x="11423506" y="6173521"/>
            <a:ext cx="373487" cy="435959"/>
          </a:xfrm>
          <a:prstGeom prst="down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3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Diagram 79"/>
          <p:cNvGraphicFramePr/>
          <p:nvPr>
            <p:extLst>
              <p:ext uri="{D42A27DB-BD31-4B8C-83A1-F6EECF244321}">
                <p14:modId xmlns:p14="http://schemas.microsoft.com/office/powerpoint/2010/main" val="3728514114"/>
              </p:ext>
            </p:extLst>
          </p:nvPr>
        </p:nvGraphicFramePr>
        <p:xfrm>
          <a:off x="5511800" y="11260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1" name="Diagram 80"/>
          <p:cNvGraphicFramePr/>
          <p:nvPr>
            <p:extLst>
              <p:ext uri="{D42A27DB-BD31-4B8C-83A1-F6EECF244321}">
                <p14:modId xmlns:p14="http://schemas.microsoft.com/office/powerpoint/2010/main" val="2809380240"/>
              </p:ext>
            </p:extLst>
          </p:nvPr>
        </p:nvGraphicFramePr>
        <p:xfrm>
          <a:off x="381000" y="2015067"/>
          <a:ext cx="5842000" cy="3649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2" name="Rectangle 81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-404164" y="190212"/>
            <a:ext cx="130003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prstClr val="black"/>
                </a:solidFill>
                <a:latin typeface="Calibri" panose="020F0502020204030204"/>
              </a:rPr>
              <a:t>PERENCANAAN ANGGARAN BERBASIS ISU/MASALAH STRATEGIS</a:t>
            </a:r>
            <a:endParaRPr lang="en-US" sz="3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4" name="Up Arrow 83"/>
          <p:cNvSpPr/>
          <p:nvPr/>
        </p:nvSpPr>
        <p:spPr>
          <a:xfrm rot="2830664">
            <a:off x="6318569" y="2945323"/>
            <a:ext cx="454748" cy="680533"/>
          </a:xfrm>
          <a:prstGeom prst="upArrow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5" name="Up Arrow 84"/>
          <p:cNvSpPr/>
          <p:nvPr/>
        </p:nvSpPr>
        <p:spPr>
          <a:xfrm rot="5400000">
            <a:off x="9521445" y="3592094"/>
            <a:ext cx="379758" cy="562869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6" name="Up Arrow 85"/>
          <p:cNvSpPr/>
          <p:nvPr/>
        </p:nvSpPr>
        <p:spPr>
          <a:xfrm rot="7975498">
            <a:off x="6431461" y="4277782"/>
            <a:ext cx="379758" cy="851552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8" name="Up Arrow 87"/>
          <p:cNvSpPr/>
          <p:nvPr/>
        </p:nvSpPr>
        <p:spPr>
          <a:xfrm rot="7259914">
            <a:off x="9860477" y="2416628"/>
            <a:ext cx="379758" cy="562869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9" name="Up Arrow 88"/>
          <p:cNvSpPr/>
          <p:nvPr/>
        </p:nvSpPr>
        <p:spPr>
          <a:xfrm rot="14062468" flipV="1">
            <a:off x="9793211" y="4720966"/>
            <a:ext cx="379758" cy="823198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Up Arrow 11"/>
          <p:cNvSpPr/>
          <p:nvPr/>
        </p:nvSpPr>
        <p:spPr>
          <a:xfrm rot="5400000">
            <a:off x="6431462" y="3516696"/>
            <a:ext cx="379758" cy="713668"/>
          </a:xfrm>
          <a:prstGeom prst="upArrow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8742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Arrow Connector 61"/>
          <p:cNvCxnSpPr/>
          <p:nvPr/>
        </p:nvCxnSpPr>
        <p:spPr>
          <a:xfrm>
            <a:off x="12563475" y="8137525"/>
            <a:ext cx="90487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5972175" y="8099425"/>
            <a:ext cx="304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5981700" y="9623425"/>
            <a:ext cx="304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3295650" y="8880475"/>
            <a:ext cx="301942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Hexagon 65"/>
          <p:cNvSpPr/>
          <p:nvPr/>
        </p:nvSpPr>
        <p:spPr>
          <a:xfrm>
            <a:off x="333121" y="930556"/>
            <a:ext cx="1171575" cy="2354639"/>
          </a:xfrm>
          <a:prstGeom prst="hexagon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3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r>
              <a:rPr lang="id-ID" sz="1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PETA SUB PROSES </a:t>
            </a:r>
            <a:endParaRPr lang="fi-FI" sz="12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9" name="Hexagon 68"/>
          <p:cNvSpPr/>
          <p:nvPr/>
        </p:nvSpPr>
        <p:spPr>
          <a:xfrm>
            <a:off x="333121" y="4100282"/>
            <a:ext cx="1171575" cy="2590103"/>
          </a:xfrm>
          <a:prstGeom prst="hexagon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3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r>
              <a:rPr lang="id-ID" sz="1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PETA LINTAS PROGRAM MISI </a:t>
            </a:r>
            <a:r>
              <a:rPr lang="en-US" sz="1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r>
              <a:rPr lang="id-ID" sz="1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fi-FI" sz="105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0" name="Hexagon 69"/>
          <p:cNvSpPr/>
          <p:nvPr/>
        </p:nvSpPr>
        <p:spPr>
          <a:xfrm>
            <a:off x="10177173" y="83156"/>
            <a:ext cx="2066327" cy="748117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3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endParaRPr lang="fi-FI" sz="3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/>
            <a:r>
              <a:rPr lang="id-ID" sz="12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PETA </a:t>
            </a:r>
          </a:p>
          <a:p>
            <a:pPr algn="ctr"/>
            <a:r>
              <a:rPr lang="id-ID" sz="12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PROSES BISNIS</a:t>
            </a:r>
            <a:endParaRPr lang="fi-FI" sz="12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pic>
        <p:nvPicPr>
          <p:cNvPr id="40" name="Picture 39"/>
          <p:cNvPicPr/>
          <p:nvPr/>
        </p:nvPicPr>
        <p:blipFill>
          <a:blip r:embed="rId3"/>
          <a:stretch>
            <a:fillRect/>
          </a:stretch>
        </p:blipFill>
        <p:spPr>
          <a:xfrm>
            <a:off x="2019972" y="3786402"/>
            <a:ext cx="10057233" cy="2774521"/>
          </a:xfrm>
          <a:prstGeom prst="rect">
            <a:avLst/>
          </a:prstGeom>
        </p:spPr>
      </p:pic>
      <p:pic>
        <p:nvPicPr>
          <p:cNvPr id="41" name="Picture 40"/>
          <p:cNvPicPr/>
          <p:nvPr/>
        </p:nvPicPr>
        <p:blipFill>
          <a:blip r:embed="rId4"/>
          <a:stretch>
            <a:fillRect/>
          </a:stretch>
        </p:blipFill>
        <p:spPr>
          <a:xfrm>
            <a:off x="2019300" y="704850"/>
            <a:ext cx="10057905" cy="287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0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2687</TotalTime>
  <Words>1931</Words>
  <Application>Microsoft Office PowerPoint</Application>
  <PresentationFormat>Widescreen</PresentationFormat>
  <Paragraphs>649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 DARLING</vt:lpstr>
      <vt:lpstr>Arial</vt:lpstr>
      <vt:lpstr>Arial Black</vt:lpstr>
      <vt:lpstr>Bahnschrift Condensed</vt:lpstr>
      <vt:lpstr>Bodoni MT Black</vt:lpstr>
      <vt:lpstr>Bookman Old Style</vt:lpstr>
      <vt:lpstr>Calibri</vt:lpstr>
      <vt:lpstr>Century Gothic</vt:lpstr>
      <vt:lpstr>Cooper Black</vt:lpstr>
      <vt:lpstr>Helvetica</vt:lpstr>
      <vt:lpstr>Impact</vt:lpstr>
      <vt:lpstr>Times New Roman</vt:lpstr>
      <vt:lpstr>Wingdings</vt:lpstr>
      <vt:lpstr>Diseño predeterminado</vt:lpstr>
      <vt:lpstr>PowerPoint Presentation</vt:lpstr>
      <vt:lpstr>PERKEMBANGAN NILAI AKIP DINAS PMD</vt:lpstr>
      <vt:lpstr>PowerPoint Presentation</vt:lpstr>
      <vt:lpstr>PowerPoint Presentation</vt:lpstr>
      <vt:lpstr>Perbandingan Desa Tertinggal dan Sangat Tertinggal di Kab.HSS, Kalsel dan Nasional Berdasarkan IDM Tahun 2015</vt:lpstr>
      <vt:lpstr>PERKEMBANGAN IDM DI KAB. HSS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PENGUATAN KELEMBAGAAN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ARIF</dc:creator>
  <cp:lastModifiedBy>Windows User</cp:lastModifiedBy>
  <cp:revision>239</cp:revision>
  <dcterms:created xsi:type="dcterms:W3CDTF">2019-08-10T10:17:28Z</dcterms:created>
  <dcterms:modified xsi:type="dcterms:W3CDTF">2019-09-13T00:29:24Z</dcterms:modified>
</cp:coreProperties>
</file>